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9469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45" autoAdjust="0"/>
  </p:normalViewPr>
  <p:slideViewPr>
    <p:cSldViewPr>
      <p:cViewPr>
        <p:scale>
          <a:sx n="100" d="100"/>
          <a:sy n="100" d="100"/>
        </p:scale>
        <p:origin x="-168" y="-25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3550"/>
          </a:xfrm>
          <a:prstGeom prst="rect">
            <a:avLst/>
          </a:prstGeom>
        </p:spPr>
        <p:txBody>
          <a:bodyPr vert="horz" lIns="92665" tIns="46333" rIns="92665" bIns="4633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3550"/>
          </a:xfrm>
          <a:prstGeom prst="rect">
            <a:avLst/>
          </a:prstGeom>
        </p:spPr>
        <p:txBody>
          <a:bodyPr vert="horz" lIns="92665" tIns="46333" rIns="92665" bIns="46333" rtlCol="0"/>
          <a:lstStyle>
            <a:lvl1pPr algn="r">
              <a:defRPr sz="1200"/>
            </a:lvl1pPr>
          </a:lstStyle>
          <a:p>
            <a:fld id="{A86335D6-9ACB-404A-8E7E-8AC0CB9988CA}" type="datetimeFigureOut">
              <a:rPr lang="en-US" smtClean="0"/>
              <a:pPr/>
              <a:t>9/12/2020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0113" y="695325"/>
            <a:ext cx="2606675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65" tIns="46333" rIns="92665" bIns="4633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403725"/>
            <a:ext cx="5557520" cy="4171950"/>
          </a:xfrm>
          <a:prstGeom prst="rect">
            <a:avLst/>
          </a:prstGeom>
        </p:spPr>
        <p:txBody>
          <a:bodyPr vert="horz" lIns="92665" tIns="46333" rIns="92665" bIns="4633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10323" cy="463550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805841"/>
            <a:ext cx="3010323" cy="463550"/>
          </a:xfrm>
          <a:prstGeom prst="rect">
            <a:avLst/>
          </a:prstGeom>
        </p:spPr>
        <p:txBody>
          <a:bodyPr vert="horz" lIns="92665" tIns="46333" rIns="92665" bIns="46333" rtlCol="0" anchor="b"/>
          <a:lstStyle>
            <a:lvl1pPr algn="r">
              <a:defRPr sz="1200"/>
            </a:lvl1pPr>
          </a:lstStyle>
          <a:p>
            <a:fld id="{1BAB90F2-8768-497D-930A-2B33CE58A3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AB90F2-8768-497D-930A-2B33CE58A37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11302-732A-45A1-BCDB-3760EB1FB8CB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EEDE-459E-4EA9-BF11-A2104D0E7D3A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76EE1-6B35-448E-8789-D8A6035A13DF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7A828-2B99-4F0C-9BA6-885E93787EBB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4FC7-66D1-4923-9375-E91CB9EAFD0C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3EC5B-FC1D-4351-8E20-001E729FBC10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E935-343E-49B7-AD3D-2A04F266230E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D103C-A551-450B-935E-4DC080ACE998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A6DD1-0DD7-4E2D-9081-79FF1B745341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A827-DB1D-4A6F-8607-9EC20519C5E4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5D716-3FE3-4505-83D3-EB9CBD52B9B1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31257-46CB-4275-BAD0-D36B97C690C1}" type="datetime1">
              <a:rPr lang="en-US" smtClean="0"/>
              <a:pPr/>
              <a:t>9/12/2020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AFEEC-4F93-44B8-ACB5-B06FEE221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0"/>
            <a:ext cx="6267450" cy="482600"/>
          </a:xfrm>
          <a:effectLst/>
        </p:spPr>
        <p:txBody>
          <a:bodyPr>
            <a:normAutofit fontScale="90000"/>
          </a:bodyPr>
          <a:lstStyle/>
          <a:p>
            <a:r>
              <a:rPr lang="en-US" sz="1400" dirty="0"/>
              <a:t>(Liquid) Cocoa Butter Production Flow</a:t>
            </a:r>
            <a:br>
              <a:rPr lang="en-US" sz="1400" dirty="0"/>
            </a:br>
            <a:r>
              <a:rPr lang="en-US" sz="1400" dirty="0" err="1"/>
              <a:t>Keymar</a:t>
            </a:r>
            <a:r>
              <a:rPr lang="en-US" sz="1400" dirty="0"/>
              <a:t> Warehouse-Riverside, NJ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33400"/>
            <a:ext cx="1790700" cy="2286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Receiving of containers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066800"/>
            <a:ext cx="1828800" cy="3048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Boxes examined and Palletized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52600"/>
            <a:ext cx="1828800" cy="533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Pallets moved to warehouse  Storage in Warehouse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Ambient Temperature</a:t>
            </a:r>
            <a:endParaRPr lang="en-US" sz="800" dirty="0"/>
          </a:p>
          <a:p>
            <a:pPr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457200" y="2667000"/>
            <a:ext cx="18288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Boxes picked and staged</a:t>
            </a:r>
          </a:p>
        </p:txBody>
      </p:sp>
      <p:sp>
        <p:nvSpPr>
          <p:cNvPr id="10" name="Flowchart: Process 9"/>
          <p:cNvSpPr/>
          <p:nvPr/>
        </p:nvSpPr>
        <p:spPr>
          <a:xfrm>
            <a:off x="457200" y="3200400"/>
            <a:ext cx="18288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Boxes opened plastic removed</a:t>
            </a:r>
          </a:p>
        </p:txBody>
      </p:sp>
      <p:sp>
        <p:nvSpPr>
          <p:cNvPr id="11" name="Flowchart: Process 10"/>
          <p:cNvSpPr/>
          <p:nvPr/>
        </p:nvSpPr>
        <p:spPr>
          <a:xfrm>
            <a:off x="457200" y="3810000"/>
            <a:ext cx="18288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tx1"/>
                </a:solidFill>
              </a:rPr>
              <a:t>Melter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Coils 220 F , Liquid temperature 120 F</a:t>
            </a:r>
          </a:p>
        </p:txBody>
      </p:sp>
      <p:sp>
        <p:nvSpPr>
          <p:cNvPr id="12" name="Flowchart: Process 11"/>
          <p:cNvSpPr/>
          <p:nvPr/>
        </p:nvSpPr>
        <p:spPr>
          <a:xfrm>
            <a:off x="457200" y="4419600"/>
            <a:ext cx="19050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25 micron filter</a:t>
            </a:r>
          </a:p>
        </p:txBody>
      </p:sp>
      <p:sp>
        <p:nvSpPr>
          <p:cNvPr id="13" name="Flowchart: Process 12"/>
          <p:cNvSpPr/>
          <p:nvPr/>
        </p:nvSpPr>
        <p:spPr>
          <a:xfrm>
            <a:off x="381000" y="4953000"/>
            <a:ext cx="19050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Hot holding tank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120 F – 140 F</a:t>
            </a:r>
            <a:br>
              <a:rPr lang="en-US" sz="800" dirty="0">
                <a:solidFill>
                  <a:schemeClr val="tx1"/>
                </a:solidFill>
              </a:rPr>
            </a:b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457200" y="5562600"/>
            <a:ext cx="19050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10 micron filter—CCP1</a:t>
            </a:r>
          </a:p>
        </p:txBody>
      </p:sp>
      <p:sp>
        <p:nvSpPr>
          <p:cNvPr id="15" name="Flowchart: Process 14"/>
          <p:cNvSpPr/>
          <p:nvPr/>
        </p:nvSpPr>
        <p:spPr>
          <a:xfrm>
            <a:off x="381000" y="6172200"/>
            <a:ext cx="1676400" cy="228600"/>
          </a:xfrm>
          <a:prstGeom prst="flowChartProcess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Magnet      CP</a:t>
            </a:r>
          </a:p>
        </p:txBody>
      </p:sp>
      <p:sp>
        <p:nvSpPr>
          <p:cNvPr id="16" name="Flowchart: Process 15"/>
          <p:cNvSpPr/>
          <p:nvPr/>
        </p:nvSpPr>
        <p:spPr>
          <a:xfrm>
            <a:off x="457200" y="6629400"/>
            <a:ext cx="19050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Tanker filled</a:t>
            </a:r>
          </a:p>
        </p:txBody>
      </p:sp>
      <p:sp>
        <p:nvSpPr>
          <p:cNvPr id="17" name="Flowchart: Process 16"/>
          <p:cNvSpPr/>
          <p:nvPr/>
        </p:nvSpPr>
        <p:spPr>
          <a:xfrm>
            <a:off x="457200" y="7162800"/>
            <a:ext cx="19812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Tanker sealed</a:t>
            </a:r>
          </a:p>
        </p:txBody>
      </p:sp>
      <p:sp>
        <p:nvSpPr>
          <p:cNvPr id="18" name="Flowchart: Process 17"/>
          <p:cNvSpPr/>
          <p:nvPr/>
        </p:nvSpPr>
        <p:spPr>
          <a:xfrm>
            <a:off x="457200" y="7696200"/>
            <a:ext cx="1981200" cy="3810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Shipping Product</a:t>
            </a:r>
          </a:p>
        </p:txBody>
      </p:sp>
      <p:sp>
        <p:nvSpPr>
          <p:cNvPr id="19" name="Flowchart: Process 18"/>
          <p:cNvSpPr/>
          <p:nvPr/>
        </p:nvSpPr>
        <p:spPr>
          <a:xfrm>
            <a:off x="2438400" y="533400"/>
            <a:ext cx="12192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Delivery order w/ Seal # and country of origin</a:t>
            </a:r>
          </a:p>
        </p:txBody>
      </p:sp>
      <p:sp>
        <p:nvSpPr>
          <p:cNvPr id="20" name="Flowchart: Process 19"/>
          <p:cNvSpPr/>
          <p:nvPr/>
        </p:nvSpPr>
        <p:spPr>
          <a:xfrm>
            <a:off x="3962400" y="533400"/>
            <a:ext cx="12192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Receiving Delivery Order</a:t>
            </a:r>
          </a:p>
        </p:txBody>
      </p:sp>
      <p:sp>
        <p:nvSpPr>
          <p:cNvPr id="21" name="Flowchart: Process 20"/>
          <p:cNvSpPr/>
          <p:nvPr/>
        </p:nvSpPr>
        <p:spPr>
          <a:xfrm>
            <a:off x="5410200" y="533400"/>
            <a:ext cx="9144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Receiving-Daily inbounds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1295400" y="7620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1295400" y="13716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1295400" y="23622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1371600" y="53340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1752600" y="64008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>
            <a:off x="1371600" y="69342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1295400" y="47244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1295400" y="4114800"/>
            <a:ext cx="762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1371600" y="5867400"/>
            <a:ext cx="762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1295400" y="3581400"/>
            <a:ext cx="762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own Arrow 31"/>
          <p:cNvSpPr/>
          <p:nvPr/>
        </p:nvSpPr>
        <p:spPr>
          <a:xfrm flipH="1">
            <a:off x="1295400" y="2971800"/>
            <a:ext cx="762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1371600" y="7467600"/>
            <a:ext cx="76200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owchart: Process 34"/>
          <p:cNvSpPr/>
          <p:nvPr/>
        </p:nvSpPr>
        <p:spPr>
          <a:xfrm>
            <a:off x="457200" y="8153400"/>
            <a:ext cx="2057400" cy="304800"/>
          </a:xfrm>
          <a:prstGeom prst="flowChartProces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Return of Liquid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2590800" y="8305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owchart: Process 46"/>
          <p:cNvSpPr/>
          <p:nvPr/>
        </p:nvSpPr>
        <p:spPr>
          <a:xfrm>
            <a:off x="3276600" y="8153400"/>
            <a:ext cx="1447800" cy="609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Hold for evaluation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</a:rPr>
              <a:t>Upon disposition, return to </a:t>
            </a:r>
            <a:r>
              <a:rPr lang="en-US" sz="800" dirty="0" err="1">
                <a:solidFill>
                  <a:schemeClr val="tx1"/>
                </a:solidFill>
              </a:rPr>
              <a:t>melter</a:t>
            </a:r>
            <a:r>
              <a:rPr lang="en-US" sz="800" dirty="0">
                <a:solidFill>
                  <a:schemeClr val="tx1"/>
                </a:solidFill>
              </a:rPr>
              <a:t>, for melted, </a:t>
            </a:r>
            <a:r>
              <a:rPr lang="en-US" sz="800" dirty="0" err="1">
                <a:solidFill>
                  <a:schemeClr val="tx1"/>
                </a:solidFill>
              </a:rPr>
              <a:t>dedorizing</a:t>
            </a:r>
            <a:r>
              <a:rPr lang="en-US" sz="800" dirty="0">
                <a:solidFill>
                  <a:schemeClr val="tx1"/>
                </a:solidFill>
              </a:rPr>
              <a:t> side for deodorized, or destroy.</a:t>
            </a:r>
          </a:p>
        </p:txBody>
      </p:sp>
      <p:sp>
        <p:nvSpPr>
          <p:cNvPr id="48" name="Flowchart: Process 47"/>
          <p:cNvSpPr/>
          <p:nvPr/>
        </p:nvSpPr>
        <p:spPr>
          <a:xfrm>
            <a:off x="5334000" y="8153400"/>
            <a:ext cx="10668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Destroy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4876800" y="8305800"/>
            <a:ext cx="381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114800" y="8534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6200000" flipV="1">
            <a:off x="-2095500" y="6286500"/>
            <a:ext cx="4724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28600" y="39624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2362200" y="39624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Flowchart: Process 87"/>
          <p:cNvSpPr/>
          <p:nvPr/>
        </p:nvSpPr>
        <p:spPr>
          <a:xfrm>
            <a:off x="3124200" y="3733800"/>
            <a:ext cx="1371600" cy="3048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1</a:t>
            </a:r>
            <a:r>
              <a:rPr lang="en-US" sz="800" dirty="0">
                <a:solidFill>
                  <a:schemeClr val="tx1"/>
                </a:solidFill>
              </a:rPr>
              <a:t>1/4” wire mesh screen</a:t>
            </a:r>
            <a:endParaRPr lang="en-US" sz="800" dirty="0"/>
          </a:p>
        </p:txBody>
      </p:sp>
      <p:sp>
        <p:nvSpPr>
          <p:cNvPr id="89" name="Flowchart: Process 88"/>
          <p:cNvSpPr/>
          <p:nvPr/>
        </p:nvSpPr>
        <p:spPr>
          <a:xfrm>
            <a:off x="3124200" y="4114800"/>
            <a:ext cx="1447800" cy="3048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1/8” wire mesh screen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 flipH="1">
            <a:off x="1981200" y="42672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2362200" y="12192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Flowchart: Process 99"/>
          <p:cNvSpPr/>
          <p:nvPr/>
        </p:nvSpPr>
        <p:spPr>
          <a:xfrm>
            <a:off x="3657600" y="1143000"/>
            <a:ext cx="990600" cy="3048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Check for Quantity and  Damage</a:t>
            </a:r>
          </a:p>
        </p:txBody>
      </p:sp>
      <p:sp>
        <p:nvSpPr>
          <p:cNvPr id="102" name="Flowchart: Process 101"/>
          <p:cNvSpPr/>
          <p:nvPr/>
        </p:nvSpPr>
        <p:spPr>
          <a:xfrm>
            <a:off x="5181600" y="1447800"/>
            <a:ext cx="1295400" cy="5334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Damaged boxes identified and labeled on location tag.</a:t>
            </a:r>
          </a:p>
        </p:txBody>
      </p:sp>
      <p:sp>
        <p:nvSpPr>
          <p:cNvPr id="103" name="Flowchart: Process 102"/>
          <p:cNvSpPr/>
          <p:nvPr/>
        </p:nvSpPr>
        <p:spPr>
          <a:xfrm>
            <a:off x="2514600" y="1524000"/>
            <a:ext cx="12954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Good boxes identified and labeled on location tag</a:t>
            </a:r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5638800" y="12192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3733800" y="14478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 flipH="1">
            <a:off x="4724400" y="1219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H="1">
            <a:off x="2286000" y="1752600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>
            <a:off x="2362200" y="2286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Flowchart: Process 135"/>
          <p:cNvSpPr/>
          <p:nvPr/>
        </p:nvSpPr>
        <p:spPr>
          <a:xfrm>
            <a:off x="2895600" y="2209800"/>
            <a:ext cx="2286000" cy="2286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Product sample taken sent to potential buyers</a:t>
            </a:r>
          </a:p>
        </p:txBody>
      </p:sp>
      <p:cxnSp>
        <p:nvCxnSpPr>
          <p:cNvPr id="138" name="Straight Arrow Connector 137"/>
          <p:cNvCxnSpPr/>
          <p:nvPr/>
        </p:nvCxnSpPr>
        <p:spPr>
          <a:xfrm>
            <a:off x="4343400" y="24384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Flowchart: Process 139"/>
          <p:cNvSpPr/>
          <p:nvPr/>
        </p:nvSpPr>
        <p:spPr>
          <a:xfrm>
            <a:off x="2971800" y="2667000"/>
            <a:ext cx="28194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Customer approval received and delivery order released</a:t>
            </a:r>
          </a:p>
        </p:txBody>
      </p:sp>
      <p:cxnSp>
        <p:nvCxnSpPr>
          <p:cNvPr id="142" name="Straight Arrow Connector 141"/>
          <p:cNvCxnSpPr/>
          <p:nvPr/>
        </p:nvCxnSpPr>
        <p:spPr>
          <a:xfrm flipH="1">
            <a:off x="2362200" y="28194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cxnSpLocks/>
            <a:endCxn id="150" idx="1"/>
          </p:cNvCxnSpPr>
          <p:nvPr/>
        </p:nvCxnSpPr>
        <p:spPr>
          <a:xfrm>
            <a:off x="2362200" y="6934200"/>
            <a:ext cx="609600" cy="236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Flowchart: Process 149"/>
          <p:cNvSpPr/>
          <p:nvPr/>
        </p:nvSpPr>
        <p:spPr>
          <a:xfrm>
            <a:off x="2971800" y="7056616"/>
            <a:ext cx="1295400" cy="2286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Retain sample collected</a:t>
            </a:r>
          </a:p>
        </p:txBody>
      </p:sp>
      <p:cxnSp>
        <p:nvCxnSpPr>
          <p:cNvPr id="158" name="Straight Arrow Connector 157"/>
          <p:cNvCxnSpPr>
            <a:endCxn id="19" idx="1"/>
          </p:cNvCxnSpPr>
          <p:nvPr/>
        </p:nvCxnSpPr>
        <p:spPr>
          <a:xfrm>
            <a:off x="2286000" y="6858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endCxn id="21" idx="1"/>
          </p:cNvCxnSpPr>
          <p:nvPr/>
        </p:nvCxnSpPr>
        <p:spPr>
          <a:xfrm>
            <a:off x="5257800" y="6858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endCxn id="113" idx="3"/>
          </p:cNvCxnSpPr>
          <p:nvPr/>
        </p:nvCxnSpPr>
        <p:spPr>
          <a:xfrm flipH="1">
            <a:off x="5029200" y="175260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stCxn id="19" idx="2"/>
          </p:cNvCxnSpPr>
          <p:nvPr/>
        </p:nvCxnSpPr>
        <p:spPr>
          <a:xfrm>
            <a:off x="3048000" y="838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Flowchart: Process 174"/>
          <p:cNvSpPr/>
          <p:nvPr/>
        </p:nvSpPr>
        <p:spPr>
          <a:xfrm>
            <a:off x="2667000" y="990600"/>
            <a:ext cx="762000" cy="1524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Seal Sheet</a:t>
            </a:r>
          </a:p>
        </p:txBody>
      </p:sp>
      <p:cxnSp>
        <p:nvCxnSpPr>
          <p:cNvPr id="177" name="Straight Connector 176"/>
          <p:cNvCxnSpPr/>
          <p:nvPr/>
        </p:nvCxnSpPr>
        <p:spPr>
          <a:xfrm>
            <a:off x="3505200" y="1066800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/>
          <p:nvPr/>
        </p:nvCxnSpPr>
        <p:spPr>
          <a:xfrm flipV="1">
            <a:off x="4267200" y="8382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Flowchart: Process 183"/>
          <p:cNvSpPr/>
          <p:nvPr/>
        </p:nvSpPr>
        <p:spPr>
          <a:xfrm>
            <a:off x="2438400" y="1905000"/>
            <a:ext cx="1143000" cy="2286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Warehouse receipt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6400800" y="685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>
            <a:off x="6553200" y="685800"/>
            <a:ext cx="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H="1">
            <a:off x="3962400" y="20574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 flipH="1">
            <a:off x="3657600" y="20574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Arrow Connector 204"/>
          <p:cNvCxnSpPr>
            <a:stCxn id="184" idx="1"/>
          </p:cNvCxnSpPr>
          <p:nvPr/>
        </p:nvCxnSpPr>
        <p:spPr>
          <a:xfrm flipH="1">
            <a:off x="2286000" y="2019300"/>
            <a:ext cx="152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/>
          <p:nvPr/>
        </p:nvCxnSpPr>
        <p:spPr>
          <a:xfrm>
            <a:off x="5181600" y="23622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Flowchart: Process 211"/>
          <p:cNvSpPr/>
          <p:nvPr/>
        </p:nvSpPr>
        <p:spPr>
          <a:xfrm>
            <a:off x="5486400" y="2209800"/>
            <a:ext cx="914400" cy="2286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Sample Log</a:t>
            </a:r>
          </a:p>
        </p:txBody>
      </p:sp>
      <p:sp>
        <p:nvSpPr>
          <p:cNvPr id="213" name="Flowchart: Process 212"/>
          <p:cNvSpPr/>
          <p:nvPr/>
        </p:nvSpPr>
        <p:spPr>
          <a:xfrm>
            <a:off x="3200400" y="4572000"/>
            <a:ext cx="1828800" cy="228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(1) 25 </a:t>
            </a:r>
            <a:r>
              <a:rPr lang="en-US" sz="800" dirty="0" err="1">
                <a:solidFill>
                  <a:schemeClr val="tx1"/>
                </a:solidFill>
              </a:rPr>
              <a:t>uFilter</a:t>
            </a:r>
            <a:r>
              <a:rPr lang="en-US" sz="800" dirty="0">
                <a:solidFill>
                  <a:schemeClr val="tx1"/>
                </a:solidFill>
              </a:rPr>
              <a:t> Log-inbound</a:t>
            </a:r>
          </a:p>
        </p:txBody>
      </p:sp>
      <p:sp>
        <p:nvSpPr>
          <p:cNvPr id="214" name="Flowchart: Process 213"/>
          <p:cNvSpPr/>
          <p:nvPr/>
        </p:nvSpPr>
        <p:spPr>
          <a:xfrm>
            <a:off x="3048000" y="4953000"/>
            <a:ext cx="1828800" cy="228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Holding Tank Temperature Log</a:t>
            </a:r>
          </a:p>
        </p:txBody>
      </p:sp>
      <p:sp>
        <p:nvSpPr>
          <p:cNvPr id="215" name="Flowchart: Process 214"/>
          <p:cNvSpPr/>
          <p:nvPr/>
        </p:nvSpPr>
        <p:spPr>
          <a:xfrm>
            <a:off x="3505200" y="6019800"/>
            <a:ext cx="914400" cy="612648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Flowchart: Process 215"/>
          <p:cNvSpPr/>
          <p:nvPr/>
        </p:nvSpPr>
        <p:spPr>
          <a:xfrm>
            <a:off x="2819400" y="6324600"/>
            <a:ext cx="2057400" cy="228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Magnet check daily</a:t>
            </a:r>
          </a:p>
        </p:txBody>
      </p:sp>
      <p:sp>
        <p:nvSpPr>
          <p:cNvPr id="217" name="Flowchart: Process 216"/>
          <p:cNvSpPr/>
          <p:nvPr/>
        </p:nvSpPr>
        <p:spPr>
          <a:xfrm>
            <a:off x="2895600" y="5562600"/>
            <a:ext cx="1828800" cy="228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(3) 10 u Filter CCP1 Log outbound</a:t>
            </a:r>
          </a:p>
        </p:txBody>
      </p:sp>
      <p:cxnSp>
        <p:nvCxnSpPr>
          <p:cNvPr id="219" name="Straight Arrow Connector 218"/>
          <p:cNvCxnSpPr/>
          <p:nvPr/>
        </p:nvCxnSpPr>
        <p:spPr>
          <a:xfrm flipH="1">
            <a:off x="2514600" y="4648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/>
          <p:cNvCxnSpPr/>
          <p:nvPr/>
        </p:nvCxnSpPr>
        <p:spPr>
          <a:xfrm flipH="1">
            <a:off x="2438400" y="51054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/>
          <p:nvPr/>
        </p:nvCxnSpPr>
        <p:spPr>
          <a:xfrm flipH="1">
            <a:off x="2362200" y="57150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 rot="10800000">
            <a:off x="2133600" y="6324600"/>
            <a:ext cx="609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Flowchart: Process 231"/>
          <p:cNvSpPr/>
          <p:nvPr/>
        </p:nvSpPr>
        <p:spPr>
          <a:xfrm>
            <a:off x="2667000" y="7620000"/>
            <a:ext cx="914400" cy="2286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Outbound BOL Wash Tag, Seal #</a:t>
            </a:r>
          </a:p>
        </p:txBody>
      </p:sp>
      <p:sp>
        <p:nvSpPr>
          <p:cNvPr id="233" name="Flowchart: Process 232"/>
          <p:cNvSpPr/>
          <p:nvPr/>
        </p:nvSpPr>
        <p:spPr>
          <a:xfrm>
            <a:off x="3810000" y="7620000"/>
            <a:ext cx="1676400" cy="2286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Pre shipment Review Log.  Riverside </a:t>
            </a:r>
            <a:r>
              <a:rPr lang="en-US" sz="800" dirty="0" err="1">
                <a:solidFill>
                  <a:schemeClr val="tx1"/>
                </a:solidFill>
              </a:rPr>
              <a:t>Lqd</a:t>
            </a:r>
            <a:r>
              <a:rPr lang="en-US" sz="800" dirty="0">
                <a:solidFill>
                  <a:schemeClr val="tx1"/>
                </a:solidFill>
              </a:rPr>
              <a:t> Outbound Proc.</a:t>
            </a:r>
          </a:p>
        </p:txBody>
      </p:sp>
      <p:sp>
        <p:nvSpPr>
          <p:cNvPr id="234" name="Flowchart: Process 233"/>
          <p:cNvSpPr/>
          <p:nvPr/>
        </p:nvSpPr>
        <p:spPr>
          <a:xfrm>
            <a:off x="2743200" y="7924800"/>
            <a:ext cx="3429000" cy="1524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>
                <a:solidFill>
                  <a:schemeClr val="tx1"/>
                </a:solidFill>
              </a:rPr>
              <a:t>Shipping Log (Customer Traceability) – Liquid Load Database.</a:t>
            </a:r>
          </a:p>
        </p:txBody>
      </p:sp>
      <p:cxnSp>
        <p:nvCxnSpPr>
          <p:cNvPr id="240" name="Straight Arrow Connector 239"/>
          <p:cNvCxnSpPr>
            <a:stCxn id="233" idx="1"/>
            <a:endCxn id="232" idx="3"/>
          </p:cNvCxnSpPr>
          <p:nvPr/>
        </p:nvCxnSpPr>
        <p:spPr>
          <a:xfrm flipH="1">
            <a:off x="3581400" y="7734300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/>
          <p:cNvCxnSpPr/>
          <p:nvPr/>
        </p:nvCxnSpPr>
        <p:spPr>
          <a:xfrm flipH="1">
            <a:off x="2514600" y="77724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/>
          <p:nvPr/>
        </p:nvCxnSpPr>
        <p:spPr>
          <a:xfrm flipH="1">
            <a:off x="2514600" y="8001000"/>
            <a:ext cx="152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>
            <a:off x="3581400" y="2133600"/>
            <a:ext cx="297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Arrow Connector 265"/>
          <p:cNvCxnSpPr/>
          <p:nvPr/>
        </p:nvCxnSpPr>
        <p:spPr>
          <a:xfrm>
            <a:off x="6553200" y="21336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0" name="Flowchart: Process 269"/>
          <p:cNvSpPr/>
          <p:nvPr/>
        </p:nvSpPr>
        <p:spPr>
          <a:xfrm>
            <a:off x="4800600" y="3200400"/>
            <a:ext cx="19050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  <a:highlight>
                  <a:srgbClr val="FFFF00"/>
                </a:highlight>
              </a:rPr>
              <a:t>Warehouse Inventory Log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highlight>
                  <a:srgbClr val="FFFF00"/>
                </a:highlight>
              </a:rPr>
              <a:t>(paper and electronic database</a:t>
            </a:r>
            <a:r>
              <a:rPr lang="en-US" sz="8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77" name="Flowchart: Process 276"/>
          <p:cNvSpPr/>
          <p:nvPr/>
        </p:nvSpPr>
        <p:spPr>
          <a:xfrm>
            <a:off x="5556421" y="7343655"/>
            <a:ext cx="1143000" cy="304800"/>
          </a:xfrm>
          <a:prstGeom prst="flowChartProcess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Automatic Inventory Adjustment</a:t>
            </a:r>
          </a:p>
        </p:txBody>
      </p:sp>
      <p:cxnSp>
        <p:nvCxnSpPr>
          <p:cNvPr id="279" name="Straight Arrow Connector 278"/>
          <p:cNvCxnSpPr>
            <a:cxnSpLocks/>
          </p:cNvCxnSpPr>
          <p:nvPr/>
        </p:nvCxnSpPr>
        <p:spPr>
          <a:xfrm flipV="1">
            <a:off x="6172200" y="7115054"/>
            <a:ext cx="0" cy="2286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Flowchart: Process 281"/>
          <p:cNvSpPr/>
          <p:nvPr/>
        </p:nvSpPr>
        <p:spPr>
          <a:xfrm>
            <a:off x="5257800" y="8582145"/>
            <a:ext cx="1143000" cy="485651"/>
          </a:xfrm>
          <a:prstGeom prst="flowChartProcess">
            <a:avLst/>
          </a:prstGeom>
          <a:noFill/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Reviewed as stated </a:t>
            </a:r>
            <a:r>
              <a:rPr lang="en-US" sz="800">
                <a:solidFill>
                  <a:schemeClr val="tx1"/>
                </a:solidFill>
              </a:rPr>
              <a:t>in  </a:t>
            </a:r>
            <a:r>
              <a:rPr lang="en-US" sz="800" dirty="0">
                <a:solidFill>
                  <a:schemeClr val="tx1"/>
                </a:solidFill>
              </a:rPr>
              <a:t>review document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381001" y="8763000"/>
            <a:ext cx="1752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Colored blocks indicate flow , supporting information no fill. </a:t>
            </a: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2438400" y="67818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/>
          <p:cNvSpPr/>
          <p:nvPr/>
        </p:nvSpPr>
        <p:spPr>
          <a:xfrm>
            <a:off x="3581400" y="6610289"/>
            <a:ext cx="1600200" cy="398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Check Tankard seals, washout certificate, top load certificate check hose </a:t>
            </a:r>
            <a:r>
              <a:rPr lang="en-US" sz="800" dirty="0" err="1">
                <a:solidFill>
                  <a:schemeClr val="tx1"/>
                </a:solidFill>
              </a:rPr>
              <a:t>prio</a:t>
            </a:r>
            <a:r>
              <a:rPr lang="en-US" sz="800" dirty="0">
                <a:solidFill>
                  <a:schemeClr val="tx1"/>
                </a:solidFill>
              </a:rPr>
              <a:t> and post loading</a:t>
            </a:r>
          </a:p>
        </p:txBody>
      </p:sp>
      <p:cxnSp>
        <p:nvCxnSpPr>
          <p:cNvPr id="104" name="Elbow Connector 103"/>
          <p:cNvCxnSpPr/>
          <p:nvPr/>
        </p:nvCxnSpPr>
        <p:spPr>
          <a:xfrm>
            <a:off x="1905000" y="5867400"/>
            <a:ext cx="609600" cy="304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 rot="10800000" flipV="1">
            <a:off x="2590800" y="5867400"/>
            <a:ext cx="3048000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For deodorized butter see attached flow to be inserted following this step, all process below to remain.</a:t>
            </a:r>
          </a:p>
        </p:txBody>
      </p:sp>
      <p:cxnSp>
        <p:nvCxnSpPr>
          <p:cNvPr id="117" name="Straight Connector 116"/>
          <p:cNvCxnSpPr/>
          <p:nvPr/>
        </p:nvCxnSpPr>
        <p:spPr>
          <a:xfrm>
            <a:off x="304800" y="8686800"/>
            <a:ext cx="289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Flowchart: Process 112"/>
          <p:cNvSpPr/>
          <p:nvPr/>
        </p:nvSpPr>
        <p:spPr>
          <a:xfrm>
            <a:off x="4038600" y="1676400"/>
            <a:ext cx="990600" cy="30480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Pallet checked </a:t>
            </a:r>
          </a:p>
        </p:txBody>
      </p:sp>
      <p:cxnSp>
        <p:nvCxnSpPr>
          <p:cNvPr id="115" name="Straight Arrow Connector 114"/>
          <p:cNvCxnSpPr>
            <a:stCxn id="113" idx="1"/>
          </p:cNvCxnSpPr>
          <p:nvPr/>
        </p:nvCxnSpPr>
        <p:spPr>
          <a:xfrm flipH="1" flipV="1">
            <a:off x="3886200" y="1752600"/>
            <a:ext cx="1524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D8A0A4D-3DAF-4385-895F-662D16532AA1}"/>
              </a:ext>
            </a:extLst>
          </p:cNvPr>
          <p:cNvCxnSpPr>
            <a:cxnSpLocks/>
            <a:stCxn id="270" idx="2"/>
          </p:cNvCxnSpPr>
          <p:nvPr/>
        </p:nvCxnSpPr>
        <p:spPr>
          <a:xfrm>
            <a:off x="5753100" y="3505200"/>
            <a:ext cx="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>
            <a:extLst>
              <a:ext uri="{FF2B5EF4-FFF2-40B4-BE49-F238E27FC236}">
                <a16:creationId xmlns:a16="http://schemas.microsoft.com/office/drawing/2014/main" id="{06F2072A-F406-45B7-A281-04C493A2A69E}"/>
              </a:ext>
            </a:extLst>
          </p:cNvPr>
          <p:cNvCxnSpPr>
            <a:cxnSpLocks/>
          </p:cNvCxnSpPr>
          <p:nvPr/>
        </p:nvCxnSpPr>
        <p:spPr>
          <a:xfrm flipH="1" flipV="1">
            <a:off x="2270554" y="3048000"/>
            <a:ext cx="1006046" cy="335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Box 236">
            <a:extLst>
              <a:ext uri="{FF2B5EF4-FFF2-40B4-BE49-F238E27FC236}">
                <a16:creationId xmlns:a16="http://schemas.microsoft.com/office/drawing/2014/main" id="{80E8D613-8B08-4C6A-93A1-A666741E32DE}"/>
              </a:ext>
            </a:extLst>
          </p:cNvPr>
          <p:cNvSpPr txBox="1"/>
          <p:nvPr/>
        </p:nvSpPr>
        <p:spPr>
          <a:xfrm>
            <a:off x="3373395" y="3198441"/>
            <a:ext cx="10287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/>
              <a:t>Butter to be melted </a:t>
            </a:r>
          </a:p>
        </p:txBody>
      </p:sp>
      <p:cxnSp>
        <p:nvCxnSpPr>
          <p:cNvPr id="239" name="Straight Arrow Connector 238">
            <a:extLst>
              <a:ext uri="{FF2B5EF4-FFF2-40B4-BE49-F238E27FC236}">
                <a16:creationId xmlns:a16="http://schemas.microsoft.com/office/drawing/2014/main" id="{198E1DAA-11E6-469D-9F37-B941E06723F1}"/>
              </a:ext>
            </a:extLst>
          </p:cNvPr>
          <p:cNvCxnSpPr>
            <a:stCxn id="270" idx="1"/>
          </p:cNvCxnSpPr>
          <p:nvPr/>
        </p:nvCxnSpPr>
        <p:spPr>
          <a:xfrm flipH="1">
            <a:off x="4533900" y="3352800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>
            <a:extLst>
              <a:ext uri="{FF2B5EF4-FFF2-40B4-BE49-F238E27FC236}">
                <a16:creationId xmlns:a16="http://schemas.microsoft.com/office/drawing/2014/main" id="{3F3E9163-C342-41F0-920E-5E84781D1A6A}"/>
              </a:ext>
            </a:extLst>
          </p:cNvPr>
          <p:cNvSpPr txBox="1"/>
          <p:nvPr/>
        </p:nvSpPr>
        <p:spPr>
          <a:xfrm>
            <a:off x="5090159" y="3778702"/>
            <a:ext cx="124968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highlight>
                  <a:srgbClr val="FFFF00"/>
                </a:highlight>
              </a:rPr>
              <a:t>Butter to be delivered in block form.  Cargo owner designates destination, quantity to move, carrier and pick up date.  </a:t>
            </a:r>
            <a:r>
              <a:rPr lang="en-US" sz="900" dirty="0" err="1">
                <a:highlight>
                  <a:srgbClr val="FFFF00"/>
                </a:highlight>
              </a:rPr>
              <a:t>Keymar</a:t>
            </a:r>
            <a:r>
              <a:rPr lang="en-US" sz="900" dirty="0">
                <a:highlight>
                  <a:srgbClr val="FFFF00"/>
                </a:highlight>
              </a:rPr>
              <a:t> to create BOL </a:t>
            </a:r>
          </a:p>
          <a:p>
            <a:endParaRPr lang="en-US" sz="900" dirty="0"/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9B6C8C22-0FB9-4D0A-BACC-A7998790720B}"/>
              </a:ext>
            </a:extLst>
          </p:cNvPr>
          <p:cNvCxnSpPr/>
          <p:nvPr/>
        </p:nvCxnSpPr>
        <p:spPr>
          <a:xfrm>
            <a:off x="5777814" y="4979031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>
            <a:extLst>
              <a:ext uri="{FF2B5EF4-FFF2-40B4-BE49-F238E27FC236}">
                <a16:creationId xmlns:a16="http://schemas.microsoft.com/office/drawing/2014/main" id="{279B53FB-F50C-483C-A7A7-57021B1CDFFF}"/>
              </a:ext>
            </a:extLst>
          </p:cNvPr>
          <p:cNvSpPr txBox="1"/>
          <p:nvPr/>
        </p:nvSpPr>
        <p:spPr>
          <a:xfrm>
            <a:off x="5714999" y="5260224"/>
            <a:ext cx="1061509" cy="189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900" dirty="0">
                <a:highlight>
                  <a:srgbClr val="FFFF00"/>
                </a:highlight>
              </a:rPr>
              <a:t>Cargo verified by </a:t>
            </a:r>
          </a:p>
          <a:p>
            <a:r>
              <a:rPr lang="en-US" sz="900" dirty="0">
                <a:highlight>
                  <a:srgbClr val="FFFF00"/>
                </a:highlight>
              </a:rPr>
              <a:t>Pick up number</a:t>
            </a:r>
          </a:p>
          <a:p>
            <a:r>
              <a:rPr lang="en-US" sz="900" dirty="0">
                <a:highlight>
                  <a:srgbClr val="FFFF00"/>
                </a:highlight>
              </a:rPr>
              <a:t>Provided by </a:t>
            </a:r>
          </a:p>
          <a:p>
            <a:r>
              <a:rPr lang="en-US" sz="900" dirty="0">
                <a:highlight>
                  <a:srgbClr val="FFFF00"/>
                </a:highlight>
              </a:rPr>
              <a:t>Cargo owner.  </a:t>
            </a:r>
          </a:p>
          <a:p>
            <a:r>
              <a:rPr lang="en-US" sz="900" dirty="0">
                <a:highlight>
                  <a:srgbClr val="FFFF00"/>
                </a:highlight>
              </a:rPr>
              <a:t>Trailer checked for</a:t>
            </a:r>
          </a:p>
          <a:p>
            <a:r>
              <a:rPr lang="en-US" sz="900" dirty="0">
                <a:highlight>
                  <a:srgbClr val="FFFF00"/>
                </a:highlight>
              </a:rPr>
              <a:t>cleanliness, </a:t>
            </a:r>
          </a:p>
          <a:p>
            <a:r>
              <a:rPr lang="en-US" sz="900" dirty="0">
                <a:highlight>
                  <a:srgbClr val="FFFF00"/>
                </a:highlight>
              </a:rPr>
              <a:t>Integrity of </a:t>
            </a:r>
          </a:p>
          <a:p>
            <a:r>
              <a:rPr lang="en-US" sz="900" dirty="0">
                <a:highlight>
                  <a:srgbClr val="FFFF00"/>
                </a:highlight>
              </a:rPr>
              <a:t>Trailer sign off</a:t>
            </a:r>
          </a:p>
          <a:p>
            <a:r>
              <a:rPr lang="en-US" sz="900" dirty="0">
                <a:highlight>
                  <a:srgbClr val="FFFF00"/>
                </a:highlight>
              </a:rPr>
              <a:t>Once loaded. </a:t>
            </a:r>
          </a:p>
          <a:p>
            <a:r>
              <a:rPr lang="en-US" sz="900" dirty="0">
                <a:highlight>
                  <a:srgbClr val="FFFF00"/>
                </a:highlight>
              </a:rPr>
              <a:t>Sealed and </a:t>
            </a:r>
          </a:p>
          <a:p>
            <a:r>
              <a:rPr lang="en-US" sz="900" dirty="0">
                <a:highlight>
                  <a:srgbClr val="FFFF00"/>
                </a:highlight>
              </a:rPr>
              <a:t>Seals recorded. </a:t>
            </a:r>
          </a:p>
          <a:p>
            <a:r>
              <a:rPr lang="en-US" sz="900" dirty="0">
                <a:highlight>
                  <a:srgbClr val="FFFF00"/>
                </a:highlight>
              </a:rPr>
              <a:t>Signed by trucker</a:t>
            </a:r>
          </a:p>
          <a:p>
            <a:r>
              <a:rPr lang="en-US" sz="900" dirty="0">
                <a:highlight>
                  <a:srgbClr val="FFFF00"/>
                </a:highlight>
              </a:rPr>
              <a:t>And loader.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LIQUID COCOA BUTTER TO DEODORIZED BUTTER.</a:t>
            </a:r>
            <a:br>
              <a:rPr lang="en-US" sz="1200" dirty="0"/>
            </a:br>
            <a:r>
              <a:rPr lang="en-US" sz="1200" dirty="0"/>
              <a:t>ADDENDUM TO PRODUCTION FLOW</a:t>
            </a:r>
            <a:br>
              <a:rPr lang="en-US" sz="1200" dirty="0"/>
            </a:br>
            <a:r>
              <a:rPr lang="en-US" sz="1200" dirty="0"/>
              <a:t>KEYMAR WAREHOUSE COMPANY, INC. RIVERSIDE NJ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AFEEC-4F93-44B8-ACB5-B06FEE2218E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3048000"/>
            <a:ext cx="107914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Hot holding tank </a:t>
            </a:r>
          </a:p>
          <a:p>
            <a:r>
              <a:rPr lang="en-US" sz="1000" dirty="0"/>
              <a:t>120 F – 140 F</a:t>
            </a:r>
          </a:p>
        </p:txBody>
      </p:sp>
      <p:cxnSp>
        <p:nvCxnSpPr>
          <p:cNvPr id="6" name="Straight Arrow Connector 5"/>
          <p:cNvCxnSpPr>
            <a:stCxn id="4" idx="2"/>
          </p:cNvCxnSpPr>
          <p:nvPr/>
        </p:nvCxnSpPr>
        <p:spPr>
          <a:xfrm rot="5400000">
            <a:off x="888941" y="3549770"/>
            <a:ext cx="209490" cy="6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3810000"/>
            <a:ext cx="1645002" cy="70788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Blend based on values of</a:t>
            </a:r>
          </a:p>
          <a:p>
            <a:r>
              <a:rPr lang="en-US" sz="1000" dirty="0"/>
              <a:t>FFA, IV and Moisture</a:t>
            </a:r>
          </a:p>
          <a:p>
            <a:r>
              <a:rPr lang="en-US" sz="1000" dirty="0"/>
              <a:t> from holding tanks, sent to </a:t>
            </a:r>
          </a:p>
          <a:p>
            <a:r>
              <a:rPr lang="en-US" sz="1000" dirty="0"/>
              <a:t>Feed tanks. 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1031786" y="4683214"/>
            <a:ext cx="228600" cy="61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7200" y="5029200"/>
            <a:ext cx="1515158" cy="24622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Feed tanks to deodorizer.</a:t>
            </a:r>
          </a:p>
        </p:txBody>
      </p:sp>
      <p:cxnSp>
        <p:nvCxnSpPr>
          <p:cNvPr id="24" name="Straight Arrow Connector 23"/>
          <p:cNvCxnSpPr>
            <a:stCxn id="22" idx="2"/>
          </p:cNvCxnSpPr>
          <p:nvPr/>
        </p:nvCxnSpPr>
        <p:spPr>
          <a:xfrm rot="16200000" flipH="1">
            <a:off x="1073400" y="5416799"/>
            <a:ext cx="287179" cy="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52400" y="5867400"/>
            <a:ext cx="2040943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Deodorized butter to finished tank  </a:t>
            </a:r>
          </a:p>
          <a:p>
            <a:r>
              <a:rPr lang="en-US" sz="1000" dirty="0"/>
              <a:t>Finish tank 140 F +/- 10 F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16200000" flipH="1">
            <a:off x="925421" y="6313579"/>
            <a:ext cx="287179" cy="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8600" y="6629400"/>
            <a:ext cx="1524776" cy="24622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Finished tank to filter CCP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rot="16200000" flipH="1">
            <a:off x="1039721" y="7189878"/>
            <a:ext cx="515779" cy="4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04800" y="7543800"/>
            <a:ext cx="3621504" cy="24622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Finished tank to truck through magnet, continue flow from page 1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133600" y="6096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flipH="1">
            <a:off x="2667000" y="6019800"/>
            <a:ext cx="2590800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/>
              <a:t>Quality checks performed every 2 hours +/- 15 minutes.  Documented, 50 micron filter </a:t>
            </a:r>
            <a:r>
              <a:rPr lang="en-US" sz="1000"/>
              <a:t>exiting deodorizer.</a:t>
            </a:r>
            <a:endParaRPr lang="en-US" sz="10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600200" y="3581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1676400" y="45720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057400" y="50292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200400" y="4876800"/>
            <a:ext cx="1643399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Flow meter, 50 micron filter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95600" y="4419600"/>
            <a:ext cx="808235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Flow meter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19400" y="3505200"/>
            <a:ext cx="1835759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/>
              <a:t>Flow meter and 10 micron filter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905000" y="6781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67000" y="6629400"/>
            <a:ext cx="38100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000" dirty="0"/>
              <a:t>All liquid deodorized butter passes through 2, 10 micron filters before being loaded into bulk tanker.  Filters changed on a daily schedule or when pressure rises and indicated by system, which will  shut down system.</a:t>
            </a:r>
          </a:p>
        </p:txBody>
      </p:sp>
      <p:cxnSp>
        <p:nvCxnSpPr>
          <p:cNvPr id="37" name="Elbow Connector 36"/>
          <p:cNvCxnSpPr/>
          <p:nvPr/>
        </p:nvCxnSpPr>
        <p:spPr>
          <a:xfrm>
            <a:off x="1676400" y="5257800"/>
            <a:ext cx="762000" cy="228600"/>
          </a:xfrm>
          <a:prstGeom prst="bentConnector3">
            <a:avLst>
              <a:gd name="adj1" fmla="val 1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514600" y="5257800"/>
            <a:ext cx="3962400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Introduction of steam flash at deodorizing step, pulled out by vacuum to</a:t>
            </a:r>
          </a:p>
          <a:p>
            <a:r>
              <a:rPr lang="en-US" sz="1000" dirty="0"/>
              <a:t> reduce  FFA, and reduction of flavor to cocoa butter.   FFA removed to separate waste tank.  Culinary filter </a:t>
            </a:r>
            <a:r>
              <a:rPr lang="en-US" sz="1000" dirty="0" err="1"/>
              <a:t>inplace</a:t>
            </a:r>
            <a:r>
              <a:rPr lang="en-US" sz="1000"/>
              <a:t>. </a:t>
            </a:r>
            <a:endParaRPr lang="en-US" sz="1000" dirty="0"/>
          </a:p>
          <a:p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228600" y="8001000"/>
            <a:ext cx="664316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Incoming  melted cocoa butter to be placed into a tank on the deodorized side of the facility to determine what is to </a:t>
            </a:r>
          </a:p>
          <a:p>
            <a:r>
              <a:rPr lang="en-US" sz="1000" dirty="0"/>
              <a:t>Be done with the incoming butter.  If it is prime it will be placed into a prime tank, if deodorized butter to be placed in a </a:t>
            </a:r>
          </a:p>
          <a:p>
            <a:r>
              <a:rPr lang="en-US" sz="1000" dirty="0"/>
              <a:t>deodorized tank, if butter needs to be deodorized it can be brought into the melting side to be placed in a holding tank, see </a:t>
            </a:r>
          </a:p>
          <a:p>
            <a:r>
              <a:rPr lang="en-US" sz="1000" dirty="0"/>
              <a:t>Page 1.  Inbound cocoa butter to deodorizing side will be filtered through a 10 micron filter coming into the facility.  Then</a:t>
            </a:r>
          </a:p>
          <a:p>
            <a:r>
              <a:rPr lang="en-US" sz="1000" dirty="0"/>
              <a:t> shipped according to routine shipments as stated above.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647</Words>
  <Application>Microsoft Office PowerPoint</Application>
  <PresentationFormat>On-screen Show (4:3)</PresentationFormat>
  <Paragraphs>91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(Liquid) Cocoa Butter Production Flow Keymar Warehouse-Riverside, NJ</vt:lpstr>
      <vt:lpstr>LIQUID COCOA BUTTER TO DEODORIZED BUTTER. ADDENDUM TO PRODUCTION FLOW KEYMAR WAREHOUSE COMPANY, INC. RIVERSIDE NJ</vt:lpstr>
    </vt:vector>
  </TitlesOfParts>
  <Company>R. Markey &amp;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(Liquid) Cocoa Butter Production Flow Keymar Warehouse-Riverside, NJ</dc:title>
  <dc:creator>keymar</dc:creator>
  <cp:lastModifiedBy>Rina Pfisterer</cp:lastModifiedBy>
  <cp:revision>51</cp:revision>
  <cp:lastPrinted>2019-01-29T18:36:24Z</cp:lastPrinted>
  <dcterms:created xsi:type="dcterms:W3CDTF">2012-02-29T14:17:16Z</dcterms:created>
  <dcterms:modified xsi:type="dcterms:W3CDTF">2020-09-12T05:05:46Z</dcterms:modified>
</cp:coreProperties>
</file>