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8" r:id="rId5"/>
    <p:sldMasterId id="2147483745" r:id="rId6"/>
  </p:sldMasterIdLst>
  <p:notesMasterIdLst>
    <p:notesMasterId r:id="rId23"/>
  </p:notesMasterIdLst>
  <p:sldIdLst>
    <p:sldId id="427" r:id="rId7"/>
    <p:sldId id="408" r:id="rId8"/>
    <p:sldId id="339" r:id="rId9"/>
    <p:sldId id="437" r:id="rId10"/>
    <p:sldId id="435" r:id="rId11"/>
    <p:sldId id="443" r:id="rId12"/>
    <p:sldId id="401" r:id="rId13"/>
    <p:sldId id="453" r:id="rId14"/>
    <p:sldId id="442" r:id="rId15"/>
    <p:sldId id="446" r:id="rId16"/>
    <p:sldId id="454" r:id="rId17"/>
    <p:sldId id="452" r:id="rId18"/>
    <p:sldId id="388" r:id="rId19"/>
    <p:sldId id="409" r:id="rId20"/>
    <p:sldId id="448" r:id="rId21"/>
    <p:sldId id="259" r:id="rId22"/>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8E8896-04D0-43F7-8D43-DAD5A9056560}">
          <p14:sldIdLst/>
        </p14:section>
        <p14:section name="Appendix" id="{BFF2F908-C1B1-40FC-ADAD-8A1E95C06632}">
          <p14:sldIdLst>
            <p14:sldId id="427"/>
            <p14:sldId id="408"/>
            <p14:sldId id="339"/>
            <p14:sldId id="437"/>
            <p14:sldId id="435"/>
            <p14:sldId id="443"/>
            <p14:sldId id="401"/>
            <p14:sldId id="453"/>
            <p14:sldId id="442"/>
            <p14:sldId id="446"/>
            <p14:sldId id="454"/>
            <p14:sldId id="452"/>
            <p14:sldId id="388"/>
            <p14:sldId id="409"/>
            <p14:sldId id="448"/>
            <p14:sldId id="25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4E5526-8B8D-7F0C-26E5-97E50E70190E}" name="Geller, Todd" initials="TG" userId="S::Todd.Geller@sodexo.com::d1fd691e-5801-4f73-8835-45fb9bcc222d" providerId="AD"/>
  <p188:author id="{5D28C742-49B2-000C-7A25-0863FAC18903}" name="Tadatada, Napoleon" initials="NT" userId="S::Napoleon.Tadatada@sodexo.com::4b307a69-f476-49e5-af4b-f2a55ba4acca" providerId="AD"/>
  <p188:author id="{8956AF5C-608D-B833-73C5-8B665F72DE44}" name="Melendez, Richard" initials="MR" userId="S::richard.melendez@sodexo.com::f4d81903-da6f-4426-af0d-3cda57fc1c5f" providerId="AD"/>
  <p188:author id="{47C96F7A-8414-D055-ACF9-8F1E2FBB47AB}" name="Tadatada, Napoleon" initials="TN" userId="S::napoleon.tadatada@sodexo.com::4b307a69-f476-49e5-af4b-f2a55ba4acca" providerId="AD"/>
  <p188:author id="{1D25E6A1-D7AF-4D54-4E4C-CD7E36028A5D}" name="Valiton, Patricia" initials="VP" userId="S::patricia.valiton@sodexo.com::0dc9a62b-2a89-44bb-a444-5357a6b3ba31" providerId="AD"/>
  <p188:author id="{A08689C8-6265-6CAE-666F-2D013E01F558}" name="Heckroth, Sarah" initials="SH" userId="S::Sarah.Heckroth@sodexo.com::bf5838fd-8591-4f6f-b472-402d6555caa7" providerId="AD"/>
  <p188:author id="{D6A8D0F8-5581-C5AE-CE1C-F3CF2EE4E0E3}" name="Mozingo Jr, Roger" initials="MR" userId="S::roger.mozingojr@sodexo.com::7efa12fe-d433-4219-8f60-12aa3e8116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D9D9"/>
    <a:srgbClr val="DADDF6"/>
    <a:srgbClr val="D7D7ED"/>
    <a:srgbClr val="F5EFE3"/>
    <a:srgbClr val="BA8A4A"/>
    <a:srgbClr val="FDF3D9"/>
    <a:srgbClr val="FFFFFF"/>
    <a:srgbClr val="FFB923"/>
    <a:srgbClr val="FFEE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73DBC-F0C6-42BC-8592-4991F6BAB4E7}" v="384" dt="2025-05-20T20:01:51.590"/>
    <p1510:client id="{8AE4400B-915C-E151-1103-046BAFD1E151}" v="1" dt="2025-05-20T20:03:01.782"/>
    <p1510:client id="{E52D1182-220B-F7B3-2733-EA16EBE4D9AC}" v="2" dt="2025-05-20T19:03:36.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F1CBC-CE8F-46A8-A468-B5C7F1E28BE2}" type="datetimeFigureOut">
              <a:rPr lang="fr-FR" smtClean="0"/>
              <a:t>12/09/2025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CEDD6-CD3C-489D-B3B5-768D89205E13}" type="slidenum">
              <a:rPr lang="fr-FR" smtClean="0"/>
              <a:t>‹#›</a:t>
            </a:fld>
            <a:endParaRPr lang="fr-FR"/>
          </a:p>
        </p:txBody>
      </p:sp>
    </p:spTree>
    <p:extLst>
      <p:ext uri="{BB962C8B-B14F-4D97-AF65-F5344CB8AC3E}">
        <p14:creationId xmlns:p14="http://schemas.microsoft.com/office/powerpoint/2010/main" val="1796661885"/>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DCEDD6-CD3C-489D-B3B5-768D89205E13}" type="slidenum">
              <a:rPr lang="fr-FR" smtClean="0"/>
              <a:t>1</a:t>
            </a:fld>
            <a:endParaRPr lang="fr-FR"/>
          </a:p>
        </p:txBody>
      </p:sp>
    </p:spTree>
    <p:extLst>
      <p:ext uri="{BB962C8B-B14F-4D97-AF65-F5344CB8AC3E}">
        <p14:creationId xmlns:p14="http://schemas.microsoft.com/office/powerpoint/2010/main" val="3454670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7DB61-6277-EBFB-77A7-CC771D42E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507B3-8254-59E1-6749-8F7E23E37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739432-1FE7-B766-A3C9-2F64B8F857A1}"/>
              </a:ext>
            </a:extLst>
          </p:cNvPr>
          <p:cNvSpPr>
            <a:spLocks noGrp="1"/>
          </p:cNvSpPr>
          <p:nvPr>
            <p:ph type="body" idx="1"/>
          </p:nvPr>
        </p:nvSpPr>
        <p:spPr/>
        <p:txBody>
          <a:bodyPr/>
          <a:lstStyle/>
          <a:p>
            <a:r>
              <a:rPr lang="en-US"/>
              <a:t> </a:t>
            </a:r>
          </a:p>
          <a:p>
            <a:endParaRPr lang="en-US"/>
          </a:p>
        </p:txBody>
      </p:sp>
      <p:sp>
        <p:nvSpPr>
          <p:cNvPr id="4" name="Slide Number Placeholder 3">
            <a:extLst>
              <a:ext uri="{FF2B5EF4-FFF2-40B4-BE49-F238E27FC236}">
                <a16:creationId xmlns:a16="http://schemas.microsoft.com/office/drawing/2014/main" id="{7B62F1DE-7428-41F0-703D-ABC926D3D0F8}"/>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528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DCEDD6-CD3C-489D-B3B5-768D89205E13}" type="slidenum">
              <a:rPr lang="fr-FR" smtClean="0"/>
              <a:t>15</a:t>
            </a:fld>
            <a:endParaRPr lang="fr-FR"/>
          </a:p>
        </p:txBody>
      </p:sp>
    </p:spTree>
    <p:extLst>
      <p:ext uri="{BB962C8B-B14F-4D97-AF65-F5344CB8AC3E}">
        <p14:creationId xmlns:p14="http://schemas.microsoft.com/office/powerpoint/2010/main" val="554582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employees if they have any questions on the topic that was discussed during the food safety training session.</a:t>
            </a:r>
          </a:p>
        </p:txBody>
      </p:sp>
      <p:sp>
        <p:nvSpPr>
          <p:cNvPr id="4" name="Slide Number Placeholder 3"/>
          <p:cNvSpPr>
            <a:spLocks noGrp="1"/>
          </p:cNvSpPr>
          <p:nvPr>
            <p:ph type="sldNum" sz="quarter" idx="5"/>
          </p:nvPr>
        </p:nvSpPr>
        <p:spPr/>
        <p:txBody>
          <a:bodyPr/>
          <a:lstStyle/>
          <a:p>
            <a:fld id="{03DCEDD6-CD3C-489D-B3B5-768D89205E13}" type="slidenum">
              <a:rPr lang="fr-FR" smtClean="0"/>
              <a:t>16</a:t>
            </a:fld>
            <a:endParaRPr lang="fr-FR"/>
          </a:p>
        </p:txBody>
      </p:sp>
    </p:spTree>
    <p:extLst>
      <p:ext uri="{BB962C8B-B14F-4D97-AF65-F5344CB8AC3E}">
        <p14:creationId xmlns:p14="http://schemas.microsoft.com/office/powerpoint/2010/main" val="337101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DCEDD6-CD3C-489D-B3B5-768D89205E13}" type="slidenum">
              <a:rPr lang="fr-FR" smtClean="0"/>
              <a:t>2</a:t>
            </a:fld>
            <a:endParaRPr lang="fr-FR"/>
          </a:p>
        </p:txBody>
      </p:sp>
    </p:spTree>
    <p:extLst>
      <p:ext uri="{BB962C8B-B14F-4D97-AF65-F5344CB8AC3E}">
        <p14:creationId xmlns:p14="http://schemas.microsoft.com/office/powerpoint/2010/main" val="245181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74538-5A78-07ED-F623-0BD0CB405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E17A8-B8AA-1165-576B-4B14A5E1EC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3F7B9E-4DDE-18D4-6B8E-5EDEC3AB8B77}"/>
              </a:ext>
            </a:extLst>
          </p:cNvPr>
          <p:cNvSpPr>
            <a:spLocks noGrp="1"/>
          </p:cNvSpPr>
          <p:nvPr>
            <p:ph type="body" idx="1"/>
          </p:nvPr>
        </p:nvSpPr>
        <p:spPr/>
        <p:txBody>
          <a:bodyPr/>
          <a:lstStyle/>
          <a:p>
            <a:r>
              <a:rPr lang="en-US"/>
              <a:t> </a:t>
            </a:r>
          </a:p>
          <a:p>
            <a:endParaRPr lang="en-US"/>
          </a:p>
        </p:txBody>
      </p:sp>
      <p:sp>
        <p:nvSpPr>
          <p:cNvPr id="4" name="Slide Number Placeholder 3">
            <a:extLst>
              <a:ext uri="{FF2B5EF4-FFF2-40B4-BE49-F238E27FC236}">
                <a16:creationId xmlns:a16="http://schemas.microsoft.com/office/drawing/2014/main" id="{932FA76E-A054-B0CE-C591-5A646F5BC340}"/>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757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C1D0C-5FFA-82ED-AAB1-EA39513BEA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45534-9B7F-8CD6-08D9-C97609C12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39008-F834-3B30-BD5C-AAFA01B9BC38}"/>
              </a:ext>
            </a:extLst>
          </p:cNvPr>
          <p:cNvSpPr>
            <a:spLocks noGrp="1"/>
          </p:cNvSpPr>
          <p:nvPr>
            <p:ph type="body" idx="1"/>
          </p:nvPr>
        </p:nvSpPr>
        <p:spPr/>
        <p:txBody>
          <a:bodyPr/>
          <a:lstStyle/>
          <a:p>
            <a:r>
              <a:rPr lang="en-US"/>
              <a:t> </a:t>
            </a:r>
          </a:p>
        </p:txBody>
      </p:sp>
      <p:sp>
        <p:nvSpPr>
          <p:cNvPr id="4" name="Slide Number Placeholder 3">
            <a:extLst>
              <a:ext uri="{FF2B5EF4-FFF2-40B4-BE49-F238E27FC236}">
                <a16:creationId xmlns:a16="http://schemas.microsoft.com/office/drawing/2014/main" id="{7D3F86E5-F170-DAE5-E2D3-345B25EB650C}"/>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00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1A8B5-A6E9-8115-B384-9D48F4CA55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6240E-E1CF-BCF2-4EC4-1979BCD72D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8692E-7D6F-BAEA-5CDC-C12362018D65}"/>
              </a:ext>
            </a:extLst>
          </p:cNvPr>
          <p:cNvSpPr>
            <a:spLocks noGrp="1"/>
          </p:cNvSpPr>
          <p:nvPr>
            <p:ph type="body" idx="1"/>
          </p:nvPr>
        </p:nvSpPr>
        <p:spPr/>
        <p:txBody>
          <a:bodyPr/>
          <a:lstStyle/>
          <a:p>
            <a:r>
              <a:rPr lang="en-US"/>
              <a:t> </a:t>
            </a:r>
          </a:p>
          <a:p>
            <a:endParaRPr lang="en-US"/>
          </a:p>
        </p:txBody>
      </p:sp>
      <p:sp>
        <p:nvSpPr>
          <p:cNvPr id="4" name="Slide Number Placeholder 3">
            <a:extLst>
              <a:ext uri="{FF2B5EF4-FFF2-40B4-BE49-F238E27FC236}">
                <a16:creationId xmlns:a16="http://schemas.microsoft.com/office/drawing/2014/main" id="{338706A3-9F78-2B0B-043D-9184FA5B3BE3}"/>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403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6CBBF-D066-E02C-4DE0-28841E76D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37EE2D-4F99-75CB-12C0-D0B8539AE9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F45BA-BA1E-44B1-0D32-C75AE5D38BC9}"/>
              </a:ext>
            </a:extLst>
          </p:cNvPr>
          <p:cNvSpPr>
            <a:spLocks noGrp="1"/>
          </p:cNvSpPr>
          <p:nvPr>
            <p:ph type="body" idx="1"/>
          </p:nvPr>
        </p:nvSpPr>
        <p:spPr/>
        <p:txBody>
          <a:bodyPr/>
          <a:lstStyle/>
          <a:p>
            <a:r>
              <a:rPr lang="en-US"/>
              <a:t> </a:t>
            </a:r>
          </a:p>
          <a:p>
            <a:r>
              <a:rPr lang="en-US">
                <a:solidFill>
                  <a:schemeClr val="tx1"/>
                </a:solidFill>
                <a:latin typeface="Arial" panose="020B0604020202020204" pitchFamily="34" charset="0"/>
                <a:cs typeface="Arial" panose="020B0604020202020204" pitchFamily="34" charset="0"/>
              </a:rPr>
              <a:t>In addition, it is essential to recognize signs of pests to determine if you have an infestation. Below are three common pests and indicators of their presence:</a:t>
            </a:r>
          </a:p>
          <a:p>
            <a:endParaRPr lang="en-US">
              <a:solidFill>
                <a:schemeClr val="tx1"/>
              </a:solidFill>
              <a:latin typeface="Arial" panose="020B0604020202020204" pitchFamily="34" charset="0"/>
              <a:cs typeface="Arial" panose="020B0604020202020204" pitchFamily="34" charset="0"/>
            </a:endParaRPr>
          </a:p>
          <a:p>
            <a:r>
              <a:rPr lang="en-US" b="1">
                <a:solidFill>
                  <a:schemeClr val="tx1"/>
                </a:solidFill>
                <a:latin typeface="Arial" panose="020B0604020202020204" pitchFamily="34" charset="0"/>
                <a:cs typeface="Arial" panose="020B0604020202020204" pitchFamily="34" charset="0"/>
              </a:rPr>
              <a:t>Signs of Rodents</a:t>
            </a:r>
          </a:p>
          <a:p>
            <a:r>
              <a:rPr lang="en-US">
                <a:solidFill>
                  <a:schemeClr val="tx1"/>
                </a:solidFill>
                <a:latin typeface="Arial" panose="020B0604020202020204" pitchFamily="34" charset="0"/>
                <a:cs typeface="Arial" panose="020B0604020202020204" pitchFamily="34" charset="0"/>
              </a:rPr>
              <a:t>Droppings, which have a distinctive size and shape for each species</a:t>
            </a:r>
          </a:p>
          <a:p>
            <a:r>
              <a:rPr lang="en-US">
                <a:solidFill>
                  <a:schemeClr val="tx1"/>
                </a:solidFill>
                <a:latin typeface="Arial" panose="020B0604020202020204" pitchFamily="34" charset="0"/>
                <a:cs typeface="Arial" panose="020B0604020202020204" pitchFamily="34" charset="0"/>
              </a:rPr>
              <a:t>Smear marks, along runs caused by their oily fur</a:t>
            </a:r>
          </a:p>
          <a:p>
            <a:r>
              <a:rPr lang="en-US">
                <a:solidFill>
                  <a:schemeClr val="tx1"/>
                </a:solidFill>
                <a:latin typeface="Arial" panose="020B0604020202020204" pitchFamily="34" charset="0"/>
                <a:cs typeface="Arial" panose="020B0604020202020204" pitchFamily="34" charset="0"/>
              </a:rPr>
              <a:t>Gnawing of building materials, wiring, food and packaging</a:t>
            </a:r>
          </a:p>
          <a:p>
            <a:r>
              <a:rPr lang="en-US">
                <a:solidFill>
                  <a:schemeClr val="tx1"/>
                </a:solidFill>
                <a:latin typeface="Arial" panose="020B0604020202020204" pitchFamily="34" charset="0"/>
                <a:cs typeface="Arial" panose="020B0604020202020204" pitchFamily="34" charset="0"/>
              </a:rPr>
              <a:t>Tracks in dust or powder</a:t>
            </a:r>
          </a:p>
          <a:p>
            <a:r>
              <a:rPr lang="en-US">
                <a:solidFill>
                  <a:schemeClr val="tx1"/>
                </a:solidFill>
                <a:latin typeface="Arial" panose="020B0604020202020204" pitchFamily="34" charset="0"/>
                <a:cs typeface="Arial" panose="020B0604020202020204" pitchFamily="34" charset="0"/>
              </a:rPr>
              <a:t>Noises such as squeaks, gnawing sounds, scurrying sounds</a:t>
            </a:r>
          </a:p>
          <a:p>
            <a:r>
              <a:rPr lang="en-US">
                <a:solidFill>
                  <a:schemeClr val="tx1"/>
                </a:solidFill>
                <a:latin typeface="Arial" panose="020B0604020202020204" pitchFamily="34" charset="0"/>
                <a:cs typeface="Arial" panose="020B0604020202020204" pitchFamily="34" charset="0"/>
              </a:rPr>
              <a:t>Urine stains left by both rats and mice can be detected using UV light</a:t>
            </a:r>
          </a:p>
          <a:p>
            <a:endParaRPr lang="en-US">
              <a:solidFill>
                <a:schemeClr val="tx1"/>
              </a:solidFill>
              <a:latin typeface="Arial" panose="020B0604020202020204" pitchFamily="34" charset="0"/>
              <a:cs typeface="Arial" panose="020B0604020202020204" pitchFamily="34" charset="0"/>
            </a:endParaRPr>
          </a:p>
          <a:p>
            <a:r>
              <a:rPr lang="en-US" b="1">
                <a:solidFill>
                  <a:schemeClr val="tx1"/>
                </a:solidFill>
                <a:latin typeface="Arial" panose="020B0604020202020204" pitchFamily="34" charset="0"/>
                <a:cs typeface="Arial" panose="020B0604020202020204" pitchFamily="34" charset="0"/>
              </a:rPr>
              <a:t>Signs of A Cockroach Infestation</a:t>
            </a:r>
          </a:p>
          <a:p>
            <a:r>
              <a:rPr lang="en-US">
                <a:solidFill>
                  <a:schemeClr val="tx1"/>
                </a:solidFill>
                <a:latin typeface="Arial" panose="020B0604020202020204" pitchFamily="34" charset="0"/>
                <a:cs typeface="Arial" panose="020B0604020202020204" pitchFamily="34" charset="0"/>
              </a:rPr>
              <a:t>Droppings. Different species of cockroaches leave different types of droppings. ...</a:t>
            </a:r>
          </a:p>
          <a:p>
            <a:r>
              <a:rPr lang="en-US">
                <a:solidFill>
                  <a:schemeClr val="tx1"/>
                </a:solidFill>
                <a:latin typeface="Arial" panose="020B0604020202020204" pitchFamily="34" charset="0"/>
                <a:cs typeface="Arial" panose="020B0604020202020204" pitchFamily="34" charset="0"/>
              </a:rPr>
              <a:t>Smells. Some species of roaches give off a musty, oily, moist, unpleasant odor. ...</a:t>
            </a:r>
          </a:p>
          <a:p>
            <a:r>
              <a:rPr lang="en-US">
                <a:solidFill>
                  <a:schemeClr val="tx1"/>
                </a:solidFill>
                <a:latin typeface="Arial" panose="020B0604020202020204" pitchFamily="34" charset="0"/>
                <a:cs typeface="Arial" panose="020B0604020202020204" pitchFamily="34" charset="0"/>
              </a:rPr>
              <a:t>Discarded Skins. ...</a:t>
            </a:r>
          </a:p>
          <a:p>
            <a:r>
              <a:rPr lang="en-US">
                <a:solidFill>
                  <a:schemeClr val="tx1"/>
                </a:solidFill>
                <a:latin typeface="Arial" panose="020B0604020202020204" pitchFamily="34" charset="0"/>
                <a:cs typeface="Arial" panose="020B0604020202020204" pitchFamily="34" charset="0"/>
              </a:rPr>
              <a:t>Smear Marks. ...</a:t>
            </a:r>
          </a:p>
          <a:p>
            <a:r>
              <a:rPr lang="en-US">
                <a:solidFill>
                  <a:schemeClr val="tx1"/>
                </a:solidFill>
                <a:latin typeface="Arial" panose="020B0604020202020204" pitchFamily="34" charset="0"/>
                <a:cs typeface="Arial" panose="020B0604020202020204" pitchFamily="34" charset="0"/>
              </a:rPr>
              <a:t>Egg Capsules. ...</a:t>
            </a:r>
          </a:p>
          <a:p>
            <a:r>
              <a:rPr lang="en-US">
                <a:solidFill>
                  <a:schemeClr val="tx1"/>
                </a:solidFill>
                <a:latin typeface="Arial" panose="020B0604020202020204" pitchFamily="34" charset="0"/>
                <a:cs typeface="Arial" panose="020B0604020202020204" pitchFamily="34" charset="0"/>
              </a:rPr>
              <a:t>Bugs (Live or Dead) ...</a:t>
            </a:r>
          </a:p>
          <a:p>
            <a:r>
              <a:rPr lang="en-US">
                <a:solidFill>
                  <a:schemeClr val="tx1"/>
                </a:solidFill>
                <a:latin typeface="Arial" panose="020B0604020202020204" pitchFamily="34" charset="0"/>
                <a:cs typeface="Arial" panose="020B0604020202020204" pitchFamily="34" charset="0"/>
              </a:rPr>
              <a:t>New Allergy Symptoms. ...</a:t>
            </a:r>
          </a:p>
          <a:p>
            <a:r>
              <a:rPr lang="en-US">
                <a:solidFill>
                  <a:schemeClr val="tx1"/>
                </a:solidFill>
                <a:latin typeface="Arial" panose="020B0604020202020204" pitchFamily="34" charset="0"/>
                <a:cs typeface="Arial" panose="020B0604020202020204" pitchFamily="34" charset="0"/>
              </a:rPr>
              <a:t>Signs of Feeding.</a:t>
            </a:r>
          </a:p>
          <a:p>
            <a:endParaRPr lang="en-US">
              <a:solidFill>
                <a:schemeClr val="tx1"/>
              </a:solidFill>
              <a:latin typeface="Arial" panose="020B0604020202020204" pitchFamily="34" charset="0"/>
              <a:cs typeface="Arial" panose="020B0604020202020204" pitchFamily="34" charset="0"/>
            </a:endParaRPr>
          </a:p>
          <a:p>
            <a:r>
              <a:rPr lang="en-US" b="1">
                <a:solidFill>
                  <a:schemeClr val="tx1"/>
                </a:solidFill>
                <a:latin typeface="Arial" panose="020B0604020202020204" pitchFamily="34" charset="0"/>
                <a:cs typeface="Arial" panose="020B0604020202020204" pitchFamily="34" charset="0"/>
              </a:rPr>
              <a:t>Signs of a Fly Infestation</a:t>
            </a:r>
          </a:p>
          <a:p>
            <a:r>
              <a:rPr lang="en-US">
                <a:solidFill>
                  <a:schemeClr val="tx1"/>
                </a:solidFill>
                <a:latin typeface="Arial" panose="020B0604020202020204" pitchFamily="34" charset="0"/>
                <a:cs typeface="Arial" panose="020B0604020202020204" pitchFamily="34" charset="0"/>
              </a:rPr>
              <a:t>Small dark clusters of spots - in light areas (the size of a pinhead)</a:t>
            </a:r>
          </a:p>
          <a:p>
            <a:r>
              <a:rPr lang="en-US">
                <a:solidFill>
                  <a:schemeClr val="tx1"/>
                </a:solidFill>
                <a:latin typeface="Arial" panose="020B0604020202020204" pitchFamily="34" charset="0"/>
                <a:cs typeface="Arial" panose="020B0604020202020204" pitchFamily="34" charset="0"/>
              </a:rPr>
              <a:t>Regular sighting of flies - around your home, food or bins.</a:t>
            </a:r>
          </a:p>
          <a:p>
            <a:r>
              <a:rPr lang="en-US">
                <a:solidFill>
                  <a:schemeClr val="tx1"/>
                </a:solidFill>
                <a:latin typeface="Arial" panose="020B0604020202020204" pitchFamily="34" charset="0"/>
                <a:cs typeface="Arial" panose="020B0604020202020204" pitchFamily="34" charset="0"/>
              </a:rPr>
              <a:t>Maggots – these are flies in their larval stage and could indicate a potential breeding site on your property.</a:t>
            </a:r>
          </a:p>
        </p:txBody>
      </p:sp>
      <p:sp>
        <p:nvSpPr>
          <p:cNvPr id="4" name="Slide Number Placeholder 3">
            <a:extLst>
              <a:ext uri="{FF2B5EF4-FFF2-40B4-BE49-F238E27FC236}">
                <a16:creationId xmlns:a16="http://schemas.microsoft.com/office/drawing/2014/main" id="{50FC70BC-8CAB-B828-5CBE-A87C6EE81CCD}"/>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38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2D3CD-51D2-EFE1-B8E6-9669E3297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3CA9B-598C-D398-ED5C-DBFCA8B0D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8CD3A1-8A90-0022-4EE7-B9EB9FA684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5200F5-107D-F2B6-A894-D8FF542CFF10}"/>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956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49A9C-6E5C-082B-5C4C-91B79C08BC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210AF-548F-4573-3DDB-67B76864B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BFC377-1B96-5B60-8C9C-77F8C131A7F3}"/>
              </a:ext>
            </a:extLst>
          </p:cNvPr>
          <p:cNvSpPr>
            <a:spLocks noGrp="1"/>
          </p:cNvSpPr>
          <p:nvPr>
            <p:ph type="body" idx="1"/>
          </p:nvPr>
        </p:nvSpPr>
        <p:spPr/>
        <p:txBody>
          <a:bodyPr/>
          <a:lstStyle/>
          <a:p>
            <a:r>
              <a:rPr lang="en-US"/>
              <a:t> </a:t>
            </a:r>
          </a:p>
          <a:p>
            <a:endParaRPr lang="en-US"/>
          </a:p>
        </p:txBody>
      </p:sp>
      <p:sp>
        <p:nvSpPr>
          <p:cNvPr id="4" name="Slide Number Placeholder 3">
            <a:extLst>
              <a:ext uri="{FF2B5EF4-FFF2-40B4-BE49-F238E27FC236}">
                <a16:creationId xmlns:a16="http://schemas.microsoft.com/office/drawing/2014/main" id="{5489F4CA-5410-D673-5CE5-2D07F9731D49}"/>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61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18B82-3A3B-EF30-084D-E57207729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9B9005-9760-87CE-4AFD-4546114D4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BE07CB-5116-8969-0714-5A6B51B2471B}"/>
              </a:ext>
            </a:extLst>
          </p:cNvPr>
          <p:cNvSpPr>
            <a:spLocks noGrp="1"/>
          </p:cNvSpPr>
          <p:nvPr>
            <p:ph type="body" idx="1"/>
          </p:nvPr>
        </p:nvSpPr>
        <p:spPr/>
        <p:txBody>
          <a:bodyPr/>
          <a:lstStyle/>
          <a:p>
            <a:r>
              <a:rPr lang="en-US"/>
              <a:t> </a:t>
            </a:r>
          </a:p>
          <a:p>
            <a:endParaRPr lang="en-US"/>
          </a:p>
        </p:txBody>
      </p:sp>
      <p:sp>
        <p:nvSpPr>
          <p:cNvPr id="4" name="Slide Number Placeholder 3">
            <a:extLst>
              <a:ext uri="{FF2B5EF4-FFF2-40B4-BE49-F238E27FC236}">
                <a16:creationId xmlns:a16="http://schemas.microsoft.com/office/drawing/2014/main" id="{D61C1304-2C68-44F4-FE26-112529F4438C}"/>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505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2.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Food Safety Training Presentation © Sodexo 2025. All rights Reserved                                                                                                                                                                                                                                                                                                             </a:t>
            </a:r>
          </a:p>
        </p:txBody>
      </p:sp>
    </p:spTree>
    <p:extLst>
      <p:ext uri="{BB962C8B-B14F-4D97-AF65-F5344CB8AC3E}">
        <p14:creationId xmlns:p14="http://schemas.microsoft.com/office/powerpoint/2010/main" val="64785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81371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58776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76140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78510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383170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84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86720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39951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93405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90934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86811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32778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7798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3864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695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58079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8206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Food Safety Training Presentation © Sodexo 2025. All rights Reserved                                                                                                                                                                                                                                                                                                             </a:t>
            </a:r>
          </a:p>
        </p:txBody>
      </p:sp>
    </p:spTree>
    <p:extLst>
      <p:ext uri="{BB962C8B-B14F-4D97-AF65-F5344CB8AC3E}">
        <p14:creationId xmlns:p14="http://schemas.microsoft.com/office/powerpoint/2010/main" val="310613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8560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213082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6956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4239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93831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00492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4780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Food Safety Training Presentation © Sodexo 2025. All rights Reserved                                                                                                                                                                                                                                                                                                             </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2028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18840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191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Food Safety Training Presentation © Sodexo 2025. All rights Reserved                                                                                                                                                                                                                                                                                                             </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316962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5409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1023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413131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21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04734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15046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Food Safety Training Presentation © Sodexo 2025. All rights Reserved                                                                                                                                                                                                                                                                                                             </a:t>
            </a:r>
          </a:p>
        </p:txBody>
      </p:sp>
    </p:spTree>
    <p:extLst>
      <p:ext uri="{BB962C8B-B14F-4D97-AF65-F5344CB8AC3E}">
        <p14:creationId xmlns:p14="http://schemas.microsoft.com/office/powerpoint/2010/main" val="184878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Food Safety Training Presentation © Sodexo 2025. All rights Reserved                                                                                                                                                                                                                                                                                                             </a:t>
            </a:r>
          </a:p>
        </p:txBody>
      </p:sp>
    </p:spTree>
    <p:extLst>
      <p:ext uri="{BB962C8B-B14F-4D97-AF65-F5344CB8AC3E}">
        <p14:creationId xmlns:p14="http://schemas.microsoft.com/office/powerpoint/2010/main" val="156662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Food Safety Training Presentation © Sodexo 2025. All rights Reserved                                                                                                                                                                                                                                                                                                             </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56245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Food Safety Training Presentation © Sodexo 2025. All rights Reserved                                                                                                                                                                                                                                                                                                             </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00712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Food Safety Training Presentation © Sodexo 2025. All rights Reserved                                                                                                                                                                                                                                                                                                             </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266575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Food Safety Training Presentation © Sodexo 2025. All rights Reserved                                                                                                                                                                                                                                                                                                             </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77885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Food Safety Training Presentation © Sodexo 2025. All rights Reserved                                                                                                                                                                                                                                                                                                             </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392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Food Safety Training Presentation © Sodexo 2025. All rights Reserved                                                                                                                                                                                                                                                                                                             </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8068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Food Safety Training Presentation © Sodexo 2025. All rights Reserved                                                                                                                                                                                                                                                                                                             </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6856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13063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26551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85059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51331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3437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180584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Food Safety Training Presentation © Sodexo 2025. All rights Reserved                                                                                                                                                                                                                                                                                                             </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14455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85395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64658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03629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3969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64952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20601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176255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5123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1909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9170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Food Safety Training Presentation © Sodexo 2025. All rights Reserved                                                                                                                                                                                                                                                                                                             </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35345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8323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23048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Food Safety Training Presentation © Sodexo 2025. All rights Reserved                                                                                                                                                                                                                                                                                                             </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38583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79896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68005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59222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0368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97511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80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64123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Food Safety Training Presentation © Sodexo 2025. All rights Reserved                                                                                                                                                                                                                                                                                                             </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24792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02901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4000" y="1557001"/>
            <a:ext cx="10944000" cy="46079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6" name="Footer Placeholder 5"/>
          <p:cNvSpPr>
            <a:spLocks noGrp="1"/>
          </p:cNvSpPr>
          <p:nvPr>
            <p:ph type="ftr" sz="quarter" idx="14"/>
          </p:nvPr>
        </p:nvSpPr>
        <p:spPr/>
        <p:txBody>
          <a:bodyPr/>
          <a:lstStyle/>
          <a:p>
            <a:r>
              <a:rPr lang="en-US" noProof="0"/>
              <a:t>Food Safety Training Presentation © Sodexo 2025. All rights Reserved                                                                                                                                                                                                                                                                                                             </a:t>
            </a:r>
          </a:p>
        </p:txBody>
      </p:sp>
      <p:sp>
        <p:nvSpPr>
          <p:cNvPr id="8" name="Slide Number Placeholder 7"/>
          <p:cNvSpPr>
            <a:spLocks noGrp="1"/>
          </p:cNvSpPr>
          <p:nvPr>
            <p:ph type="sldNum" sz="quarter" idx="15"/>
          </p:nvPr>
        </p:nvSpPr>
        <p:spPr/>
        <p:txBody>
          <a:bodyPr/>
          <a:lstStyle/>
          <a:p>
            <a:fld id="{E917DE0E-AFB1-41FD-BC35-27DB61CA125F}" type="slidenum">
              <a:rPr lang="en-AU" smtClean="0"/>
              <a:pPr/>
              <a:t>‹#›</a:t>
            </a:fld>
            <a:endParaRPr lang="en-AU"/>
          </a:p>
        </p:txBody>
      </p:sp>
      <p:sp>
        <p:nvSpPr>
          <p:cNvPr id="4" name="Title 3">
            <a:extLst>
              <a:ext uri="{FF2B5EF4-FFF2-40B4-BE49-F238E27FC236}">
                <a16:creationId xmlns:a16="http://schemas.microsoft.com/office/drawing/2014/main" id="{D340727A-2AC2-43D9-9E13-D10C5748998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4584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Food Safety Training Presentation © Sodexo 2025. All rights Reserved                                                                                                                                                                                                                                                                                                             </a:t>
            </a:r>
          </a:p>
        </p:txBody>
      </p:sp>
    </p:spTree>
    <p:extLst>
      <p:ext uri="{BB962C8B-B14F-4D97-AF65-F5344CB8AC3E}">
        <p14:creationId xmlns:p14="http://schemas.microsoft.com/office/powerpoint/2010/main" val="331602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Food Safety Training Presentation © Sodexo 2025. All rights Reserved                                                                                                                                                                                                                                                                                                             </a:t>
            </a:r>
          </a:p>
        </p:txBody>
      </p:sp>
    </p:spTree>
    <p:extLst>
      <p:ext uri="{BB962C8B-B14F-4D97-AF65-F5344CB8AC3E}">
        <p14:creationId xmlns:p14="http://schemas.microsoft.com/office/powerpoint/2010/main" val="220301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Food Safety Training Presentation © Sodexo 2025. All rights Reserved                                                                                                                                                                                                                                                                                                             </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en-US" sz="1700" b="0" kern="1200" dirty="0" err="1">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t>
            </a:r>
            <a:r>
              <a:rPr lang="en-US" noProof="0" err="1"/>
              <a:t>amet</a:t>
            </a:r>
            <a:r>
              <a:rPr lang="en-US" noProof="0"/>
              <a:t>, </a:t>
            </a:r>
            <a:r>
              <a:rPr lang="en-US" noProof="0" err="1"/>
              <a:t>consecte</a:t>
            </a:r>
            <a:endParaRPr lang="en-US" noProof="0"/>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 </a:t>
            </a:r>
          </a:p>
        </p:txBody>
      </p:sp>
    </p:spTree>
    <p:extLst>
      <p:ext uri="{BB962C8B-B14F-4D97-AF65-F5344CB8AC3E}">
        <p14:creationId xmlns:p14="http://schemas.microsoft.com/office/powerpoint/2010/main" val="255176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Food Safety Training Presentation © Sodexo 2025. All rights Reserved                                                                                                                                                                                                                                                                                                             </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t>
            </a:r>
            <a:r>
              <a:rPr lang="en-US" noProof="0" err="1"/>
              <a:t>amet</a:t>
            </a:r>
            <a:r>
              <a:rPr lang="en-US" noProof="0"/>
              <a:t>, </a:t>
            </a:r>
            <a:r>
              <a:rPr lang="en-US" noProof="0" err="1"/>
              <a:t>consecte</a:t>
            </a:r>
            <a:endParaRPr lang="en-US" noProof="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 </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83343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t>
            </a:r>
            <a:r>
              <a:rPr lang="en-US" noProof="0" err="1"/>
              <a:t>amet</a:t>
            </a:r>
            <a:r>
              <a:rPr lang="en-US" noProof="0"/>
              <a:t> </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Food Safety Training Presentation © Sodexo 2025. All rights Reserved                                                                                                                                                                                                                                                                                                             </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81350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t>
            </a:r>
            <a:r>
              <a:rPr lang="en-US" noProof="0" err="1"/>
              <a:t>amet</a:t>
            </a:r>
            <a:endParaRPr lang="en-US" noProof="0"/>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Food Safety Training Presentation © Sodexo 2025. All rights Reserved                                                                                                                                                                                                                                                                                                             </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05175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t>
            </a:r>
            <a:r>
              <a:rPr lang="en-US" noProof="0" err="1"/>
              <a:t>amet</a:t>
            </a:r>
            <a:endParaRPr lang="en-US" noProof="0"/>
          </a:p>
          <a:p>
            <a:pPr lvl="2"/>
            <a:endParaRPr lang="en-US" noProof="0"/>
          </a:p>
          <a:p>
            <a:pPr lvl="2"/>
            <a:r>
              <a:rPr lang="en-US" noProof="0"/>
              <a:t>Text A </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Food Safety Training Presentation © Sodexo 2025. All rights Reserved                                                                                                                                                                                                                                                                                                             </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69235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en-US" sz="3000" b="1" kern="1200" dirty="0">
                <a:solidFill>
                  <a:schemeClr val="accent1"/>
                </a:solidFill>
                <a:latin typeface="+mn-lt"/>
                <a:ea typeface="+mn-ea"/>
                <a:cs typeface="+mn-cs"/>
              </a:defRPr>
            </a:lvl1pPr>
            <a:lvl2pPr marL="0" indent="0">
              <a:spcAft>
                <a:spcPts val="600"/>
              </a:spcAft>
              <a:buNone/>
              <a:defRPr lang="en-US"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t>
            </a:r>
            <a:r>
              <a:rPr lang="en-US" noProof="0" err="1"/>
              <a:t>amet</a:t>
            </a:r>
            <a:r>
              <a:rPr lang="en-US" noProof="0"/>
              <a:t> </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Food Safety Training Presentation © Sodexo 2025. All rights Reserved                                                                                                                                                                                                                                                                                                             </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40971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Food Safety Training Presentation © Sodexo 2025. All rights Reserved                                                                                                                                                                                                                                                                                                             </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74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66556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0021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lvl1pPr>
              <a:defRPr/>
            </a:lvl1pPr>
          </a:lstStyle>
          <a:p>
            <a:r>
              <a:rPr lang="en-US" noProof="0"/>
              <a:t>Title, text level 1 </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73377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a:t>Second level</a:t>
            </a:r>
            <a:endParaRPr lang="en-US" noProof="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ipsum dolor sit amet</a:t>
            </a:r>
          </a:p>
          <a:p>
            <a:pPr lvl="1"/>
            <a:r>
              <a:rPr lang="en-US"/>
              <a:t>Second level</a:t>
            </a:r>
            <a:endParaRPr lang="en-US" noProof="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dolor sit amet</a:t>
            </a:r>
          </a:p>
          <a:p>
            <a:pPr lvl="1"/>
            <a:r>
              <a:rPr lang="en-US"/>
              <a:t>Second level</a:t>
            </a:r>
            <a:endParaRPr lang="en-US" noProof="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en-US" noProof="0"/>
              <a:t>Lorem</a:t>
            </a:r>
            <a:r>
              <a:rPr lang="da-DK"/>
              <a:t> ipsum dolor sit amet</a:t>
            </a:r>
          </a:p>
          <a:p>
            <a:pPr lvl="1"/>
            <a:r>
              <a:rPr lang="en-US"/>
              <a:t>Second level</a:t>
            </a:r>
            <a:endParaRPr lang="en-US" noProof="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ipsum dolor sit amet</a:t>
            </a:r>
          </a:p>
          <a:p>
            <a:pPr lvl="1"/>
            <a:r>
              <a:rPr lang="en-US"/>
              <a:t>Second level</a:t>
            </a:r>
            <a:endParaRPr lang="en-US" noProof="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834587"/>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amet</a:t>
            </a:r>
          </a:p>
          <a:p>
            <a:pPr lvl="1"/>
            <a:r>
              <a:rPr lang="en-US"/>
              <a:t>Second level</a:t>
            </a:r>
            <a:endParaRPr lang="en-US" noProof="0"/>
          </a:p>
          <a:p>
            <a:pPr lvl="1"/>
            <a:endParaRPr lang="en-US"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87899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34465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a:p>
            <a:pPr lvl="2"/>
            <a:endParaRPr lang="en-US" noProof="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en-US"/>
              <a:t>, </a:t>
            </a:r>
            <a:r>
              <a:rPr lang="en-US" err="1"/>
              <a:t>text</a:t>
            </a:r>
            <a:r>
              <a:rPr lang="en-US"/>
              <a:t> </a:t>
            </a:r>
            <a:r>
              <a:rPr lang="en-US" err="1"/>
              <a:t>level</a:t>
            </a:r>
            <a:r>
              <a:rPr lang="en-US"/>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74453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88022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88741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34673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50323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9226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60014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err="1"/>
              <a:t>Title</a:t>
            </a:r>
            <a:r>
              <a:rPr lang="en-US"/>
              <a:t>, </a:t>
            </a:r>
            <a:r>
              <a:rPr lang="en-US" err="1"/>
              <a:t>text</a:t>
            </a:r>
            <a:r>
              <a:rPr lang="en-US"/>
              <a:t> </a:t>
            </a:r>
            <a:r>
              <a:rPr lang="en-US" err="1"/>
              <a:t>level</a:t>
            </a:r>
            <a:r>
              <a:rPr lang="en-US"/>
              <a:t> 1</a:t>
            </a:r>
          </a:p>
        </p:txBody>
      </p:sp>
    </p:spTree>
    <p:extLst>
      <p:ext uri="{BB962C8B-B14F-4D97-AF65-F5344CB8AC3E}">
        <p14:creationId xmlns:p14="http://schemas.microsoft.com/office/powerpoint/2010/main" val="261787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Food Safety Training Presentation © Sodexo 2025. All rights Reserved                                                                                                                                                                                                                                                                                                             </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p>
        </p:txBody>
      </p:sp>
    </p:spTree>
    <p:extLst>
      <p:ext uri="{BB962C8B-B14F-4D97-AF65-F5344CB8AC3E}">
        <p14:creationId xmlns:p14="http://schemas.microsoft.com/office/powerpoint/2010/main" val="72609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4492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t>
            </a:r>
            <a:r>
              <a:rPr lang="en-US" noProof="0" err="1"/>
              <a:t>amet</a:t>
            </a:r>
            <a:r>
              <a:rPr lang="en-US" noProof="0"/>
              <a: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842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en-US"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89405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Level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86074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Food Safety Training Presentation © Sodexo 2025. All rights Reserved                                                                                                                                                                                                                                                                                                             </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7956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smtClean="0"/>
              <a:t>‹#›</a:t>
            </a:fld>
            <a:endParaRPr lang="en-US"/>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Food Safety Training Presentation © Sodexo 2025. All rights Reserved                                                                                                                                                                                                                                                                                                             </a:t>
            </a: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en-US"/>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en-US"/>
              <a:t>Lorem ipsum </a:t>
            </a:r>
            <a:r>
              <a:rPr lang="en-US" err="1"/>
              <a:t>title</a:t>
            </a:r>
            <a:endParaRPr lang="en-US"/>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a:t>Title, text level 1</a:t>
            </a:r>
          </a:p>
        </p:txBody>
      </p:sp>
    </p:spTree>
    <p:extLst>
      <p:ext uri="{BB962C8B-B14F-4D97-AF65-F5344CB8AC3E}">
        <p14:creationId xmlns:p14="http://schemas.microsoft.com/office/powerpoint/2010/main" val="413885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5928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image" Target="../media/image2.png"/><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image" Target="../media/image8.png"/><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theme" Target="../theme/theme2.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8" Type="http://schemas.openxmlformats.org/officeDocument/2006/relationships/slideLayout" Target="../slideLayouts/slideLayout43.xml"/><Relationship Id="rId3"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image" Target="../media/image2.png"/><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image" Target="../media/image1.png"/><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theme" Target="../theme/theme3.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 Id="rId8" Type="http://schemas.openxmlformats.org/officeDocument/2006/relationships/slideLayout" Target="../slideLayouts/slideLayout79.xml"/><Relationship Id="rId3"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Food Safety Training Presentation © Sodexo 2025. All rights Reserved                                                                                                                                                                                                                                                                                                             </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41963590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93" r:id="rId9"/>
    <p:sldLayoutId id="2147483694" r:id="rId10"/>
    <p:sldLayoutId id="2147483695" r:id="rId11"/>
    <p:sldLayoutId id="2147483696" r:id="rId12"/>
    <p:sldLayoutId id="2147483687" r:id="rId13"/>
    <p:sldLayoutId id="2147483681" r:id="rId14"/>
    <p:sldLayoutId id="2147483682" r:id="rId15"/>
    <p:sldLayoutId id="2147483683" r:id="rId16"/>
    <p:sldLayoutId id="2147483684" r:id="rId17"/>
    <p:sldLayoutId id="2147483685" r:id="rId18"/>
    <p:sldLayoutId id="2147483686" r:id="rId19"/>
    <p:sldLayoutId id="2147483688" r:id="rId20"/>
    <p:sldLayoutId id="2147483689" r:id="rId21"/>
    <p:sldLayoutId id="2147483690" r:id="rId22"/>
    <p:sldLayoutId id="2147483691" r:id="rId23"/>
    <p:sldLayoutId id="2147483692"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8" cstate="print">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Food Safety Training Presentation © Sodexo 2025. All rights Reserved                                                                                                                                                                                                                                                                                                             </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9"/>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9967199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Food Safety Training Presentation © Sodexo 2025. All rights Reserved                                                                                                                                                                                                                                                                                                             </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417186685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 id="2147483780"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hyperlink" Target="https://www.usda.gov/oce/pest/integrated-pest-management" TargetMode="External"/><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D2981621-3F85-3D2A-DA8E-8E75F5282E6E}"/>
              </a:ext>
            </a:extLst>
          </p:cNvPr>
          <p:cNvPicPr>
            <a:picLocks noGrp="1" noChangeAspect="1"/>
          </p:cNvPicPr>
          <p:nvPr>
            <p:ph type="pic" sz="quarter" idx="64"/>
          </p:nvPr>
        </p:nvPicPr>
        <p:blipFill>
          <a:blip r:embed="rId3">
            <a:extLst>
              <a:ext uri="{28A0092B-C50C-407E-A947-70E740481C1C}">
                <a14:useLocalDpi xmlns:a14="http://schemas.microsoft.com/office/drawing/2010/main" val="0"/>
              </a:ext>
            </a:extLst>
          </a:blip>
          <a:srcRect l="11146" r="11146"/>
          <a:stretch/>
        </p:blipFill>
        <p:spPr/>
      </p:pic>
      <p:sp>
        <p:nvSpPr>
          <p:cNvPr id="63" name="Espace réservé du texte 62">
            <a:extLst>
              <a:ext uri="{FF2B5EF4-FFF2-40B4-BE49-F238E27FC236}">
                <a16:creationId xmlns:a16="http://schemas.microsoft.com/office/drawing/2014/main" id="{21E63793-B9A3-4F6A-B924-E8C0E78C11C0}"/>
              </a:ext>
            </a:extLst>
          </p:cNvPr>
          <p:cNvSpPr>
            <a:spLocks noGrp="1"/>
          </p:cNvSpPr>
          <p:nvPr>
            <p:ph type="body" sz="quarter" idx="65"/>
          </p:nvPr>
        </p:nvSpPr>
        <p:spPr/>
        <p: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5400" b="1" i="0" u="none" strike="noStrike" kern="1200" cap="none" spc="0" normalizeH="0" baseline="0" noProof="0">
                <a:ln>
                  <a:noFill/>
                </a:ln>
                <a:solidFill>
                  <a:srgbClr val="FF0000"/>
                </a:solidFill>
                <a:effectLst/>
                <a:uLnTx/>
                <a:uFillTx/>
                <a:latin typeface="Sansa Pro Bold" panose="02000603080000020004" pitchFamily="50" charset="0"/>
                <a:ea typeface="+mn-ea"/>
                <a:cs typeface="+mn-cs"/>
              </a:rPr>
              <a:t>Food Safety Training</a:t>
            </a:r>
          </a:p>
          <a:p>
            <a:pPr>
              <a:lnSpc>
                <a:spcPct val="100000"/>
              </a:lnSpc>
            </a:pPr>
            <a:r>
              <a:rPr lang="en-US" sz="5400">
                <a:solidFill>
                  <a:srgbClr val="000099"/>
                </a:solidFill>
                <a:latin typeface="Sansa Pro Bold" panose="02000603080000020004" pitchFamily="50" charset="0"/>
              </a:rPr>
              <a:t>FST-13 Pest Control</a:t>
            </a:r>
          </a:p>
          <a:p>
            <a:pPr>
              <a:lnSpc>
                <a:spcPct val="100000"/>
              </a:lnSpc>
            </a:pPr>
            <a:endParaRPr lang="en-US" sz="4000"/>
          </a:p>
          <a:p>
            <a:pPr>
              <a:lnSpc>
                <a:spcPct val="100000"/>
              </a:lnSpc>
            </a:pPr>
            <a:endParaRPr lang="en-US" sz="4000"/>
          </a:p>
          <a:p>
            <a:pPr>
              <a:lnSpc>
                <a:spcPct val="100000"/>
              </a:lnSpc>
            </a:pPr>
            <a:endParaRPr lang="en-US" sz="4000"/>
          </a:p>
          <a:p>
            <a:endParaRPr lang="en-US" sz="6000" noProof="0"/>
          </a:p>
        </p:txBody>
      </p:sp>
      <p:sp>
        <p:nvSpPr>
          <p:cNvPr id="2" name="Footer Placeholder 1">
            <a:extLst>
              <a:ext uri="{FF2B5EF4-FFF2-40B4-BE49-F238E27FC236}">
                <a16:creationId xmlns:a16="http://schemas.microsoft.com/office/drawing/2014/main" id="{3D7A428D-4077-4DE2-AC4C-7C9C80E00D29}"/>
              </a:ext>
            </a:extLst>
          </p:cNvPr>
          <p:cNvSpPr>
            <a:spLocks noGrp="1"/>
          </p:cNvSpPr>
          <p:nvPr>
            <p:ph type="ftr" sz="quarter" idx="66"/>
          </p:nvPr>
        </p:nvSpPr>
        <p:spPr>
          <a:xfrm>
            <a:off x="439432" y="6544557"/>
            <a:ext cx="4114800" cy="123111"/>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FF0000"/>
                </a:solidFill>
                <a:effectLst/>
                <a:uLnTx/>
                <a:uFillTx/>
              </a:rPr>
              <a:t>Food Safety Training Presentation © Sodexo 2025. All rights Reserved                                                                                                                                                                                                                                                                                                             </a:t>
            </a:r>
            <a:endParaRPr kumimoji="0" lang="en-US" sz="75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56C01221-13EB-2B79-5040-55ADAAA59C6F}"/>
              </a:ext>
            </a:extLst>
          </p:cNvPr>
          <p:cNvSpPr>
            <a:spLocks noGrp="1"/>
          </p:cNvSpPr>
          <p:nvPr>
            <p:ph type="sldNum" sz="quarter" idx="12"/>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6B54B0F7-55DD-40D6-B7F4-70B586885C0B}" type="slidenum">
              <a:rPr kumimoji="0" lang="en-US" sz="7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1</a:t>
            </a:fld>
            <a:endParaRPr kumimoji="0" lang="en-US"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3312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7057A-8C03-D4D3-1684-2E2D7067DD9D}"/>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68BD2E5-2DAA-7650-8163-A734E55F925F}"/>
              </a:ext>
            </a:extLst>
          </p:cNvPr>
          <p:cNvSpPr>
            <a:spLocks noGrp="1"/>
          </p:cNvSpPr>
          <p:nvPr>
            <p:ph type="ftr" sz="quarter" idx="17"/>
          </p:nvPr>
        </p:nvSpPr>
        <p:spPr>
          <a:xfrm>
            <a:off x="439432" y="6548404"/>
            <a:ext cx="11600328" cy="11541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Food Safety Training Presentation © Sodexo 2025. All rights Reserved                                                                                                                                                                                                                                                                                                             </a:t>
            </a:r>
            <a:endParaRPr kumimoji="0" lang="en-US" sz="750" b="0" i="0" u="none" strike="noStrike" kern="1200" cap="none" spc="0" normalizeH="0" baseline="0" noProof="0">
              <a:ln>
                <a:noFill/>
              </a:ln>
              <a:solidFill>
                <a:srgbClr val="2A295C"/>
              </a:solidFill>
              <a:effectLst/>
              <a:uLnTx/>
              <a:uFillTx/>
              <a:latin typeface="Abadi Extra Light" panose="020F0502020204030204" pitchFamily="34" charset="0"/>
              <a:ea typeface="+mn-ea"/>
              <a:cs typeface="+mn-cs"/>
            </a:endParaRPr>
          </a:p>
        </p:txBody>
      </p:sp>
      <p:pic>
        <p:nvPicPr>
          <p:cNvPr id="7" name="Picture 6">
            <a:extLst>
              <a:ext uri="{FF2B5EF4-FFF2-40B4-BE49-F238E27FC236}">
                <a16:creationId xmlns:a16="http://schemas.microsoft.com/office/drawing/2014/main" id="{A5C001A0-29B3-D66E-939E-DFD3AB52ABBD}"/>
              </a:ext>
            </a:extLst>
          </p:cNvPr>
          <p:cNvPicPr>
            <a:picLocks noChangeAspect="1"/>
          </p:cNvPicPr>
          <p:nvPr/>
        </p:nvPicPr>
        <p:blipFill>
          <a:blip r:embed="rId3"/>
          <a:stretch>
            <a:fillRect/>
          </a:stretch>
        </p:blipFill>
        <p:spPr>
          <a:xfrm>
            <a:off x="189954" y="5588976"/>
            <a:ext cx="11600329" cy="845055"/>
          </a:xfrm>
          <a:prstGeom prst="rect">
            <a:avLst/>
          </a:prstGeom>
        </p:spPr>
      </p:pic>
      <p:sp>
        <p:nvSpPr>
          <p:cNvPr id="8" name="Title 5">
            <a:extLst>
              <a:ext uri="{FF2B5EF4-FFF2-40B4-BE49-F238E27FC236}">
                <a16:creationId xmlns:a16="http://schemas.microsoft.com/office/drawing/2014/main" id="{856CF2B9-7A30-FEA2-7679-A8FAFEB2EBF4}"/>
              </a:ext>
            </a:extLst>
          </p:cNvPr>
          <p:cNvSpPr>
            <a:spLocks noGrp="1"/>
          </p:cNvSpPr>
          <p:nvPr>
            <p:ph type="title"/>
          </p:nvPr>
        </p:nvSpPr>
        <p:spPr>
          <a:xfrm>
            <a:off x="485775" y="198924"/>
            <a:ext cx="10515600" cy="346249"/>
          </a:xfrm>
        </p:spPr>
        <p:txBody>
          <a:bodyPr/>
          <a:lstStyle/>
          <a:p>
            <a:r>
              <a:rPr lang="en-US">
                <a:solidFill>
                  <a:schemeClr val="bg2"/>
                </a:solidFill>
                <a:latin typeface="Sansa Pro Bold" panose="02000603080000020004" pitchFamily="50" charset="0"/>
              </a:rPr>
              <a:t>Reporting &amp; Pest Control Procedure</a:t>
            </a:r>
          </a:p>
        </p:txBody>
      </p:sp>
      <p:sp>
        <p:nvSpPr>
          <p:cNvPr id="6" name="Slide Number Placeholder 5">
            <a:extLst>
              <a:ext uri="{FF2B5EF4-FFF2-40B4-BE49-F238E27FC236}">
                <a16:creationId xmlns:a16="http://schemas.microsoft.com/office/drawing/2014/main" id="{8070A1E4-B96A-368C-2B43-D1A733509886}"/>
              </a:ext>
            </a:extLst>
          </p:cNvPr>
          <p:cNvSpPr>
            <a:spLocks noGrp="1"/>
          </p:cNvSpPr>
          <p:nvPr>
            <p:ph type="sldNum" sz="quarter" idx="18"/>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6B54B0F7-55DD-40D6-B7F4-70B586885C0B}" type="slidenum">
              <a:rPr kumimoji="0" lang="en-US" sz="700" b="0" i="0" u="none" strike="noStrike" kern="1200" cap="none" spc="0" normalizeH="0" baseline="0" noProof="0" smtClean="0">
                <a:ln>
                  <a:noFill/>
                </a:ln>
                <a:solidFill>
                  <a:srgbClr val="2A295C"/>
                </a:solidFill>
                <a:effectLst/>
                <a:uLnTx/>
                <a:uFillTx/>
                <a:latin typeface="Arial" panose="020B0604020202020204"/>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10</a:t>
            </a:fld>
            <a:endParaRPr kumimoji="0" lang="en-US" sz="700" b="0" i="0" u="none" strike="noStrike" kern="1200" cap="none" spc="0" normalizeH="0" baseline="0" noProof="0">
              <a:ln>
                <a:noFill/>
              </a:ln>
              <a:solidFill>
                <a:srgbClr val="2A295C"/>
              </a:solidFill>
              <a:effectLst/>
              <a:uLnTx/>
              <a:uFillTx/>
              <a:latin typeface="Arial" panose="020B0604020202020204"/>
              <a:ea typeface="+mn-ea"/>
              <a:cs typeface="+mn-cs"/>
            </a:endParaRPr>
          </a:p>
        </p:txBody>
      </p:sp>
      <p:sp>
        <p:nvSpPr>
          <p:cNvPr id="2" name="Rectangle 3">
            <a:extLst>
              <a:ext uri="{FF2B5EF4-FFF2-40B4-BE49-F238E27FC236}">
                <a16:creationId xmlns:a16="http://schemas.microsoft.com/office/drawing/2014/main" id="{C7712AB6-D327-F1E0-D7D8-D841266E31AE}"/>
              </a:ext>
            </a:extLst>
          </p:cNvPr>
          <p:cNvSpPr txBox="1">
            <a:spLocks noChangeArrowheads="1"/>
          </p:cNvSpPr>
          <p:nvPr/>
        </p:nvSpPr>
        <p:spPr bwMode="auto">
          <a:xfrm>
            <a:off x="401717" y="659547"/>
            <a:ext cx="11388566" cy="466480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1" fontAlgn="base" latinLnBrk="0" hangingPunct="1">
              <a:lnSpc>
                <a:spcPct val="100000"/>
              </a:lnSpc>
              <a:spcBef>
                <a:spcPts val="0"/>
              </a:spcBef>
              <a:spcAft>
                <a:spcPts val="0"/>
              </a:spcAft>
              <a:buClr>
                <a:srgbClr val="009DDC"/>
              </a:buClr>
              <a:buSzPct val="75000"/>
              <a:buFont typeface="Wingdings" charset="0"/>
              <a:buNone/>
              <a:tabLst/>
              <a:defRPr/>
            </a:pPr>
            <a:r>
              <a:rPr kumimoji="0" lang="en-US" sz="2800" i="0" u="none" strike="noStrike" kern="0" cap="none" spc="0" normalizeH="0" baseline="0" noProof="0">
                <a:ln>
                  <a:noFill/>
                </a:ln>
                <a:solidFill>
                  <a:srgbClr val="000099"/>
                </a:solidFill>
                <a:effectLst/>
                <a:uLnTx/>
                <a:uFillTx/>
                <a:latin typeface="Arial" panose="020B0604020202020204"/>
                <a:ea typeface="ＭＳ Ｐゴシック"/>
                <a:cs typeface="+mn-cs"/>
              </a:rPr>
              <a:t>Front Line Employees:</a:t>
            </a:r>
          </a:p>
          <a:p>
            <a:pPr marL="0" marR="0" lvl="0" indent="0" algn="l" defTabSz="914400" rtl="0" eaLnBrk="1" fontAlgn="base" latinLnBrk="0" hangingPunct="1">
              <a:lnSpc>
                <a:spcPct val="100000"/>
              </a:lnSpc>
              <a:spcBef>
                <a:spcPts val="0"/>
              </a:spcBef>
              <a:spcAft>
                <a:spcPts val="0"/>
              </a:spcAft>
              <a:buClr>
                <a:srgbClr val="009DDC"/>
              </a:buClr>
              <a:buSzPct val="75000"/>
              <a:buFont typeface="Wingdings" charset="0"/>
              <a:buNone/>
              <a:tabLst/>
              <a:defRPr/>
            </a:pPr>
            <a:endParaRPr kumimoji="0" lang="en-US" sz="2800" i="0" u="none" strike="noStrike" kern="0" cap="none" spc="0" normalizeH="0" baseline="0" noProof="0">
              <a:ln>
                <a:noFill/>
              </a:ln>
              <a:solidFill>
                <a:srgbClr val="000099"/>
              </a:solidFill>
              <a:effectLst/>
              <a:uLnTx/>
              <a:uFillTx/>
              <a:latin typeface="Arial" panose="020B0604020202020204"/>
              <a:ea typeface="ＭＳ Ｐゴシック"/>
              <a:cs typeface="+mn-cs"/>
            </a:endParaRPr>
          </a:p>
          <a:p>
            <a:pPr marL="0" marR="0" lvl="0" indent="0" algn="l" defTabSz="914400" rtl="0" eaLnBrk="1" fontAlgn="base" latinLnBrk="0" hangingPunct="1">
              <a:lnSpc>
                <a:spcPct val="100000"/>
              </a:lnSpc>
              <a:spcBef>
                <a:spcPts val="0"/>
              </a:spcBef>
              <a:spcAft>
                <a:spcPts val="0"/>
              </a:spcAft>
              <a:buClr>
                <a:srgbClr val="009DDC"/>
              </a:buClr>
              <a:buSzPct val="75000"/>
              <a:buFont typeface="Wingdings" charset="0"/>
              <a:buNone/>
              <a:tabLst/>
              <a:defRPr/>
            </a:pPr>
            <a:r>
              <a:rPr kumimoji="0" lang="en-US" sz="2000" b="0" i="0" u="none" strike="noStrike" kern="0" cap="none" spc="0" normalizeH="0" baseline="0" noProof="0">
                <a:ln>
                  <a:noFill/>
                </a:ln>
                <a:solidFill>
                  <a:srgbClr val="000099"/>
                </a:solidFill>
                <a:effectLst/>
                <a:uLnTx/>
                <a:uFillTx/>
                <a:latin typeface="Arial" panose="020B0604020202020204"/>
                <a:ea typeface="ＭＳ Ｐゴシック"/>
                <a:cs typeface="+mn-cs"/>
              </a:rPr>
              <a:t>If you notice a pest or see signs that you may have a pest infestation:</a:t>
            </a:r>
          </a:p>
          <a:p>
            <a:pPr marL="0" marR="0" lvl="0" indent="0" algn="l" defTabSz="914400" rtl="0" eaLnBrk="1" fontAlgn="base" latinLnBrk="0" hangingPunct="1">
              <a:lnSpc>
                <a:spcPct val="100000"/>
              </a:lnSpc>
              <a:spcBef>
                <a:spcPts val="0"/>
              </a:spcBef>
              <a:spcAft>
                <a:spcPts val="0"/>
              </a:spcAft>
              <a:buClr>
                <a:srgbClr val="009DDC"/>
              </a:buClr>
              <a:buSzPct val="75000"/>
              <a:buFont typeface="Wingdings" charset="0"/>
              <a:buNone/>
              <a:tabLst/>
              <a:defRPr/>
            </a:pPr>
            <a:endParaRPr lang="en-US" sz="2000" b="0" i="0" u="none" strike="noStrike" kern="0" cap="none" spc="0" normalizeH="0" baseline="0" noProof="0">
              <a:ln>
                <a:noFill/>
              </a:ln>
              <a:solidFill>
                <a:srgbClr val="000099"/>
              </a:solidFill>
              <a:effectLst/>
              <a:uLnTx/>
              <a:uFillTx/>
              <a:latin typeface="Arial" panose="020B0604020202020204"/>
              <a:ea typeface="ＭＳ Ｐゴシック"/>
              <a:cs typeface="Arial"/>
            </a:endParaRPr>
          </a:p>
          <a:p>
            <a:pPr marL="342900" marR="0" lvl="0" indent="-342900" algn="l" defTabSz="914400" rtl="0" eaLnBrk="1" fontAlgn="base" latinLnBrk="0" hangingPunct="1">
              <a:lnSpc>
                <a:spcPct val="100000"/>
              </a:lnSpc>
              <a:spcBef>
                <a:spcPts val="0"/>
              </a:spcBef>
              <a:spcAft>
                <a:spcPts val="0"/>
              </a:spcAft>
              <a:buClrTx/>
              <a:buSzPct val="75000"/>
              <a:buFont typeface="+mj-lt"/>
              <a:buAutoNum type="arabicPeriod"/>
              <a:tabLst/>
              <a:defRPr/>
            </a:pPr>
            <a:r>
              <a:rPr kumimoji="0" lang="en-US" sz="2000" b="0" i="0" u="none" strike="noStrike" kern="0" cap="none" spc="0" normalizeH="0" baseline="0" noProof="0">
                <a:ln>
                  <a:noFill/>
                </a:ln>
                <a:solidFill>
                  <a:srgbClr val="000099"/>
                </a:solidFill>
                <a:effectLst/>
                <a:uLnTx/>
                <a:uFillTx/>
                <a:latin typeface="Arial" panose="020B0604020202020204"/>
                <a:ea typeface="ＭＳ Ｐゴシック"/>
                <a:cs typeface="+mn-cs"/>
              </a:rPr>
              <a:t>Report pest sighting to your Managers</a:t>
            </a:r>
            <a:r>
              <a:rPr lang="en-US" sz="2000" b="0" kern="0">
                <a:solidFill>
                  <a:srgbClr val="000099"/>
                </a:solidFill>
                <a:latin typeface="Arial" panose="020B0604020202020204"/>
                <a:ea typeface="ＭＳ Ｐゴシック"/>
                <a:cs typeface="+mn-cs"/>
              </a:rPr>
              <a:t> or </a:t>
            </a:r>
            <a:r>
              <a:rPr kumimoji="0" lang="en-US" sz="2000" b="0" i="0" u="none" strike="noStrike" kern="0" cap="none" spc="0" normalizeH="0" baseline="0" noProof="0">
                <a:ln>
                  <a:noFill/>
                </a:ln>
                <a:solidFill>
                  <a:srgbClr val="000099"/>
                </a:solidFill>
                <a:effectLst/>
                <a:uLnTx/>
                <a:uFillTx/>
                <a:latin typeface="Arial" panose="020B0604020202020204"/>
                <a:ea typeface="ＭＳ Ｐゴシック"/>
                <a:cs typeface="+mn-cs"/>
              </a:rPr>
              <a:t>Person-In-Charge (PIC).</a:t>
            </a:r>
          </a:p>
          <a:p>
            <a:pPr marL="342900" marR="0" lvl="0" indent="-342900" algn="l" defTabSz="914400" rtl="0" eaLnBrk="1" fontAlgn="base" latinLnBrk="0" hangingPunct="1">
              <a:lnSpc>
                <a:spcPct val="100000"/>
              </a:lnSpc>
              <a:spcBef>
                <a:spcPts val="0"/>
              </a:spcBef>
              <a:spcAft>
                <a:spcPts val="0"/>
              </a:spcAft>
              <a:buClrTx/>
              <a:buSzPct val="75000"/>
              <a:buFont typeface="+mj-lt"/>
              <a:buAutoNum type="arabicPeriod"/>
              <a:tabLst/>
              <a:defRPr/>
            </a:pPr>
            <a:r>
              <a:rPr kumimoji="0" lang="en-US" sz="2000" b="0" i="0" u="none" strike="noStrike" kern="0" cap="none" spc="0" normalizeH="0" baseline="0" noProof="0">
                <a:ln>
                  <a:noFill/>
                </a:ln>
                <a:solidFill>
                  <a:srgbClr val="000099"/>
                </a:solidFill>
                <a:effectLst/>
                <a:uLnTx/>
                <a:uFillTx/>
                <a:latin typeface="Arial" panose="020B0604020202020204"/>
                <a:ea typeface="ＭＳ Ｐゴシック"/>
                <a:cs typeface="+mn-cs"/>
              </a:rPr>
              <a:t>Fill-out the Pest Activity/Sightings Log with the following details:</a:t>
            </a:r>
            <a:endParaRPr lang="en-US" sz="2000" b="0" i="0" u="none" strike="noStrike" kern="0" cap="none" spc="0" normalizeH="0" baseline="0" noProof="0">
              <a:ln>
                <a:noFill/>
              </a:ln>
              <a:solidFill>
                <a:srgbClr val="000099"/>
              </a:solidFill>
              <a:effectLst/>
              <a:uLnTx/>
              <a:uFillTx/>
              <a:latin typeface="Arial" panose="020B0604020202020204"/>
              <a:ea typeface="ＭＳ Ｐゴシック"/>
              <a:cs typeface="Arial"/>
            </a:endParaRPr>
          </a:p>
          <a:p>
            <a:pPr marL="682625" lvl="1" indent="-342900" defTabSz="914400" eaLnBrk="1" hangingPunct="1">
              <a:spcBef>
                <a:spcPts val="0"/>
              </a:spcBef>
              <a:spcAft>
                <a:spcPts val="0"/>
              </a:spcAft>
              <a:buClrTx/>
              <a:buFont typeface="Wingdings" panose="05000000000000000000" pitchFamily="2" charset="2"/>
              <a:buChar char="Ø"/>
              <a:defRPr/>
            </a:pPr>
            <a:r>
              <a:rPr kumimoji="0" lang="en-US" sz="2000" b="0" i="0" u="none" strike="noStrike" kern="0" cap="none" spc="0" normalizeH="0" baseline="0" noProof="0">
                <a:ln>
                  <a:noFill/>
                </a:ln>
                <a:solidFill>
                  <a:srgbClr val="000099"/>
                </a:solidFill>
                <a:effectLst/>
                <a:uLnTx/>
                <a:uFillTx/>
                <a:latin typeface="Arial" panose="020B0604020202020204"/>
                <a:ea typeface="ＭＳ Ｐゴシック"/>
                <a:cs typeface="+mn-cs"/>
              </a:rPr>
              <a:t>Date: Document the date of the activity/sighting</a:t>
            </a:r>
            <a:endParaRPr lang="en-US" sz="2000" b="0" i="0" u="none" strike="noStrike" kern="0" cap="none" spc="0" normalizeH="0" baseline="0" noProof="0">
              <a:ln>
                <a:noFill/>
              </a:ln>
              <a:solidFill>
                <a:srgbClr val="000099"/>
              </a:solidFill>
              <a:effectLst/>
              <a:uLnTx/>
              <a:uFillTx/>
              <a:latin typeface="Arial" panose="020B0604020202020204"/>
              <a:ea typeface="ＭＳ Ｐゴシック"/>
              <a:cs typeface="Arial"/>
            </a:endParaRPr>
          </a:p>
          <a:p>
            <a:pPr marL="682625" lvl="1" indent="-342900" defTabSz="914400" eaLnBrk="1" hangingPunct="1">
              <a:spcBef>
                <a:spcPts val="0"/>
              </a:spcBef>
              <a:spcAft>
                <a:spcPts val="0"/>
              </a:spcAft>
              <a:buClrTx/>
              <a:buFont typeface="Wingdings" panose="05000000000000000000" pitchFamily="2" charset="2"/>
              <a:buChar char="Ø"/>
              <a:defRPr/>
            </a:pPr>
            <a:r>
              <a:rPr kumimoji="0" lang="en-US" sz="2000" b="0" i="0" u="none" strike="noStrike" kern="0" cap="none" spc="0" normalizeH="0" baseline="0" noProof="0">
                <a:ln>
                  <a:noFill/>
                </a:ln>
                <a:solidFill>
                  <a:srgbClr val="000099"/>
                </a:solidFill>
                <a:effectLst/>
                <a:uLnTx/>
                <a:uFillTx/>
                <a:latin typeface="Arial" panose="020B0604020202020204"/>
                <a:ea typeface="ＭＳ Ｐゴシック"/>
                <a:cs typeface="+mn-cs"/>
              </a:rPr>
              <a:t>Time: Document the time of the activity/sighting</a:t>
            </a:r>
            <a:endParaRPr lang="en-US" sz="2000" b="0" i="0" u="none" strike="noStrike" kern="0" cap="none" spc="0" normalizeH="0" baseline="0" noProof="0">
              <a:ln>
                <a:noFill/>
              </a:ln>
              <a:solidFill>
                <a:srgbClr val="000099"/>
              </a:solidFill>
              <a:effectLst/>
              <a:uLnTx/>
              <a:uFillTx/>
              <a:latin typeface="Arial" panose="020B0604020202020204"/>
              <a:ea typeface="ＭＳ Ｐゴシック"/>
              <a:cs typeface="Arial"/>
            </a:endParaRPr>
          </a:p>
          <a:p>
            <a:pPr marL="682625" lvl="1" indent="-342900" defTabSz="914400" eaLnBrk="1" hangingPunct="1">
              <a:spcBef>
                <a:spcPts val="0"/>
              </a:spcBef>
              <a:spcAft>
                <a:spcPts val="0"/>
              </a:spcAft>
              <a:buClrTx/>
              <a:buFont typeface="Wingdings" panose="05000000000000000000" pitchFamily="2" charset="2"/>
              <a:buChar char="Ø"/>
              <a:defRPr/>
            </a:pPr>
            <a:r>
              <a:rPr kumimoji="0" lang="en-US" sz="2000" b="0" i="0" u="none" strike="noStrike" kern="0" cap="none" spc="0" normalizeH="0" baseline="0" noProof="0">
                <a:ln>
                  <a:noFill/>
                </a:ln>
                <a:solidFill>
                  <a:srgbClr val="000099"/>
                </a:solidFill>
                <a:effectLst/>
                <a:uLnTx/>
                <a:uFillTx/>
                <a:latin typeface="Arial" panose="020B0604020202020204"/>
                <a:ea typeface="ＭＳ Ｐゴシック"/>
                <a:cs typeface="+mn-cs"/>
              </a:rPr>
              <a:t>Pest Sighting: Document the pest activity that was observed (ex: live cockroach, ants, mouse droppings)</a:t>
            </a:r>
            <a:endParaRPr lang="en-US" sz="2000" b="0" i="0" u="none" strike="noStrike" kern="0" cap="none" spc="0" normalizeH="0" baseline="0" noProof="0">
              <a:ln>
                <a:noFill/>
              </a:ln>
              <a:solidFill>
                <a:srgbClr val="000099"/>
              </a:solidFill>
              <a:effectLst/>
              <a:uLnTx/>
              <a:uFillTx/>
              <a:latin typeface="Arial" panose="020B0604020202020204"/>
              <a:ea typeface="ＭＳ Ｐゴシック"/>
              <a:cs typeface="Arial"/>
            </a:endParaRPr>
          </a:p>
          <a:p>
            <a:pPr marL="682625" lvl="1" indent="-342900" defTabSz="914400" eaLnBrk="1" hangingPunct="1">
              <a:spcBef>
                <a:spcPts val="0"/>
              </a:spcBef>
              <a:spcAft>
                <a:spcPts val="0"/>
              </a:spcAft>
              <a:buClrTx/>
              <a:buFont typeface="Wingdings" panose="05000000000000000000" pitchFamily="2" charset="2"/>
              <a:buChar char="Ø"/>
              <a:defRPr/>
            </a:pPr>
            <a:r>
              <a:rPr kumimoji="0" lang="en-US" sz="2000" b="0" i="0" u="none" strike="noStrike" kern="0" cap="none" spc="0" normalizeH="0" baseline="0" noProof="0">
                <a:ln>
                  <a:noFill/>
                </a:ln>
                <a:solidFill>
                  <a:srgbClr val="000099"/>
                </a:solidFill>
                <a:effectLst/>
                <a:uLnTx/>
                <a:uFillTx/>
                <a:latin typeface="Arial" panose="020B0604020202020204"/>
                <a:ea typeface="ＭＳ Ｐゴシック"/>
                <a:cs typeface="+mn-cs"/>
              </a:rPr>
              <a:t>Location: Document the location where the activity was observed</a:t>
            </a:r>
            <a:endParaRPr lang="en-US" sz="2000" b="0" i="0" u="none" strike="noStrike" kern="0" cap="none" spc="0" normalizeH="0" baseline="0" noProof="0">
              <a:ln>
                <a:noFill/>
              </a:ln>
              <a:solidFill>
                <a:srgbClr val="000099"/>
              </a:solidFill>
              <a:effectLst/>
              <a:uLnTx/>
              <a:uFillTx/>
              <a:latin typeface="Arial" panose="020B0604020202020204"/>
              <a:ea typeface="ＭＳ Ｐゴシック"/>
              <a:cs typeface="Arial"/>
            </a:endParaRPr>
          </a:p>
          <a:p>
            <a:pPr marL="682625" lvl="1" indent="-342900" defTabSz="914400" eaLnBrk="1" hangingPunct="1">
              <a:spcBef>
                <a:spcPts val="0"/>
              </a:spcBef>
              <a:spcAft>
                <a:spcPts val="0"/>
              </a:spcAft>
              <a:buClrTx/>
              <a:buFont typeface="Wingdings" panose="05000000000000000000" pitchFamily="2" charset="2"/>
              <a:buChar char="Ø"/>
              <a:defRPr/>
            </a:pPr>
            <a:r>
              <a:rPr kumimoji="0" lang="en-US" sz="2000" b="0" i="0" u="none" strike="noStrike" kern="0" cap="none" spc="0" normalizeH="0" baseline="0" noProof="0">
                <a:ln>
                  <a:noFill/>
                </a:ln>
                <a:solidFill>
                  <a:srgbClr val="000099"/>
                </a:solidFill>
                <a:effectLst/>
                <a:uLnTx/>
                <a:uFillTx/>
                <a:latin typeface="Arial" panose="020B0604020202020204"/>
                <a:ea typeface="ＭＳ Ｐゴシック"/>
                <a:cs typeface="+mn-cs"/>
              </a:rPr>
              <a:t>Comments/Observation: Document any additional information that may be useful for the Pest </a:t>
            </a:r>
            <a:r>
              <a:rPr lang="en-US" sz="2000" kern="0">
                <a:solidFill>
                  <a:srgbClr val="000099"/>
                </a:solidFill>
                <a:ea typeface="ＭＳ Ｐゴシック"/>
              </a:rPr>
              <a:t>Control Operator (PCO)</a:t>
            </a:r>
            <a:endParaRPr lang="en-US" sz="2000" b="0" i="0" u="none" strike="noStrike" kern="0" cap="none" spc="0" normalizeH="0" baseline="0" noProof="0">
              <a:ln>
                <a:noFill/>
              </a:ln>
              <a:solidFill>
                <a:srgbClr val="000099"/>
              </a:solidFill>
              <a:effectLst/>
              <a:uLnTx/>
              <a:uFillTx/>
              <a:latin typeface="Arial" panose="020B0604020202020204"/>
              <a:ea typeface="ＭＳ Ｐゴシック"/>
              <a:cs typeface="Arial"/>
            </a:endParaRPr>
          </a:p>
          <a:p>
            <a:pPr marL="285750" marR="0" lvl="0" indent="-285750" algn="l" defTabSz="914400" rtl="0" eaLnBrk="1" fontAlgn="base" latinLnBrk="0" hangingPunct="1">
              <a:lnSpc>
                <a:spcPct val="100000"/>
              </a:lnSpc>
              <a:spcBef>
                <a:spcPts val="0"/>
              </a:spcBef>
              <a:spcAft>
                <a:spcPts val="0"/>
              </a:spcAft>
              <a:buClr>
                <a:srgbClr val="009DDC"/>
              </a:buClr>
              <a:buSzPct val="75000"/>
              <a:buFont typeface="Wingdings" panose="05000000000000000000" pitchFamily="2" charset="2"/>
              <a:buChar char="Ø"/>
              <a:tabLst/>
              <a:defRPr/>
            </a:pPr>
            <a:endParaRPr lang="en-US" sz="1600" b="0" kern="0">
              <a:solidFill>
                <a:srgbClr val="000099"/>
              </a:solidFill>
              <a:latin typeface="Arial" panose="020B0604020202020204"/>
              <a:cs typeface="+mn-cs"/>
            </a:endParaRPr>
          </a:p>
          <a:p>
            <a:pPr marL="0" marR="0" lvl="0" indent="0" algn="l" defTabSz="914400" rtl="0" eaLnBrk="1" fontAlgn="base" latinLnBrk="0" hangingPunct="1">
              <a:lnSpc>
                <a:spcPct val="100000"/>
              </a:lnSpc>
              <a:spcBef>
                <a:spcPts val="0"/>
              </a:spcBef>
              <a:spcAft>
                <a:spcPts val="0"/>
              </a:spcAft>
              <a:buClr>
                <a:srgbClr val="009DDC"/>
              </a:buClr>
              <a:buSzPct val="75000"/>
              <a:buFont typeface="Wingdings" charset="0"/>
              <a:buNone/>
              <a:tabLst/>
              <a:defRPr/>
            </a:pPr>
            <a:r>
              <a:rPr kumimoji="0" lang="en-US" sz="1600" i="0" u="none" strike="noStrike" kern="0" cap="none" spc="0" normalizeH="0" baseline="0" noProof="0">
                <a:ln>
                  <a:noFill/>
                </a:ln>
                <a:solidFill>
                  <a:srgbClr val="000099"/>
                </a:solidFill>
                <a:effectLst/>
                <a:uLnTx/>
                <a:uFillTx/>
                <a:latin typeface="Arial" panose="020B0604020202020204"/>
                <a:ea typeface="ＭＳ Ｐゴシック"/>
                <a:cs typeface="+mn-cs"/>
              </a:rPr>
              <a:t> </a:t>
            </a:r>
            <a:endParaRPr kumimoji="0" lang="en-US" sz="1600" b="0" i="0" u="none" strike="noStrike" kern="0" cap="none" spc="0" normalizeH="0" baseline="0" noProof="0">
              <a:ln>
                <a:noFill/>
              </a:ln>
              <a:solidFill>
                <a:srgbClr val="000000"/>
              </a:solidFill>
              <a:effectLst/>
              <a:uLnTx/>
              <a:uFillTx/>
              <a:latin typeface="Arial Narrow" charset="0"/>
              <a:ea typeface="ＭＳ Ｐゴシック"/>
              <a:cs typeface="+mn-cs"/>
            </a:endParaRPr>
          </a:p>
        </p:txBody>
      </p:sp>
    </p:spTree>
    <p:extLst>
      <p:ext uri="{BB962C8B-B14F-4D97-AF65-F5344CB8AC3E}">
        <p14:creationId xmlns:p14="http://schemas.microsoft.com/office/powerpoint/2010/main" val="336665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C0DC8-3063-90EA-5189-EB7EBE9BCA9A}"/>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2619A0C5-8C58-AE4C-D49A-9C899D52A1DB}"/>
              </a:ext>
            </a:extLst>
          </p:cNvPr>
          <p:cNvSpPr>
            <a:spLocks noGrp="1"/>
          </p:cNvSpPr>
          <p:nvPr>
            <p:ph type="ftr" sz="quarter" idx="17"/>
          </p:nvPr>
        </p:nvSpPr>
        <p:spPr>
          <a:xfrm>
            <a:off x="439432" y="6548404"/>
            <a:ext cx="11600328" cy="11541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Food Safety Training Presentation © Sodexo 2025. All rights Reserved                                                                                                                                                                                                                                                                                                             </a:t>
            </a:r>
            <a:endParaRPr kumimoji="0" lang="en-US" sz="750" b="0" i="0" u="none" strike="noStrike" kern="1200" cap="none" spc="0" normalizeH="0" baseline="0" noProof="0">
              <a:ln>
                <a:noFill/>
              </a:ln>
              <a:solidFill>
                <a:srgbClr val="2A295C"/>
              </a:solidFill>
              <a:effectLst/>
              <a:uLnTx/>
              <a:uFillTx/>
              <a:latin typeface="Abadi Extra Light" panose="020F0502020204030204" pitchFamily="34" charset="0"/>
              <a:ea typeface="+mn-ea"/>
              <a:cs typeface="+mn-cs"/>
            </a:endParaRPr>
          </a:p>
        </p:txBody>
      </p:sp>
      <p:pic>
        <p:nvPicPr>
          <p:cNvPr id="7" name="Picture 6">
            <a:extLst>
              <a:ext uri="{FF2B5EF4-FFF2-40B4-BE49-F238E27FC236}">
                <a16:creationId xmlns:a16="http://schemas.microsoft.com/office/drawing/2014/main" id="{B818FE14-4EF4-8561-C860-AFCAE9CA6AF7}"/>
              </a:ext>
            </a:extLst>
          </p:cNvPr>
          <p:cNvPicPr>
            <a:picLocks noChangeAspect="1"/>
          </p:cNvPicPr>
          <p:nvPr/>
        </p:nvPicPr>
        <p:blipFill>
          <a:blip r:embed="rId3"/>
          <a:stretch>
            <a:fillRect/>
          </a:stretch>
        </p:blipFill>
        <p:spPr>
          <a:xfrm>
            <a:off x="189954" y="5833545"/>
            <a:ext cx="11600329" cy="600486"/>
          </a:xfrm>
          <a:prstGeom prst="rect">
            <a:avLst/>
          </a:prstGeom>
        </p:spPr>
      </p:pic>
      <p:sp>
        <p:nvSpPr>
          <p:cNvPr id="8" name="Title 5">
            <a:extLst>
              <a:ext uri="{FF2B5EF4-FFF2-40B4-BE49-F238E27FC236}">
                <a16:creationId xmlns:a16="http://schemas.microsoft.com/office/drawing/2014/main" id="{B030C490-80C8-3A6A-BA4E-C3ADD4BDBEBF}"/>
              </a:ext>
            </a:extLst>
          </p:cNvPr>
          <p:cNvSpPr>
            <a:spLocks noGrp="1"/>
          </p:cNvSpPr>
          <p:nvPr>
            <p:ph type="title"/>
          </p:nvPr>
        </p:nvSpPr>
        <p:spPr>
          <a:xfrm>
            <a:off x="438738" y="184813"/>
            <a:ext cx="11531599" cy="346249"/>
          </a:xfrm>
        </p:spPr>
        <p:txBody>
          <a:bodyPr/>
          <a:lstStyle/>
          <a:p>
            <a:r>
              <a:rPr lang="en-US">
                <a:solidFill>
                  <a:schemeClr val="bg2"/>
                </a:solidFill>
                <a:latin typeface="Arial" panose="020B0604020202020204" pitchFamily="34" charset="0"/>
                <a:cs typeface="Arial" panose="020B0604020202020204" pitchFamily="34" charset="0"/>
              </a:rPr>
              <a:t>Reporting &amp; Pest Control Procedure</a:t>
            </a:r>
          </a:p>
        </p:txBody>
      </p:sp>
      <p:sp>
        <p:nvSpPr>
          <p:cNvPr id="6" name="Slide Number Placeholder 5">
            <a:extLst>
              <a:ext uri="{FF2B5EF4-FFF2-40B4-BE49-F238E27FC236}">
                <a16:creationId xmlns:a16="http://schemas.microsoft.com/office/drawing/2014/main" id="{5B228EBB-8D7D-2E4A-43AE-515B9DC95DA0}"/>
              </a:ext>
            </a:extLst>
          </p:cNvPr>
          <p:cNvSpPr>
            <a:spLocks noGrp="1"/>
          </p:cNvSpPr>
          <p:nvPr>
            <p:ph type="sldNum" sz="quarter" idx="18"/>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6B54B0F7-55DD-40D6-B7F4-70B586885C0B}" type="slidenum">
              <a:rPr kumimoji="0" lang="en-US" sz="700" b="0" i="0" u="none" strike="noStrike" kern="1200" cap="none" spc="0" normalizeH="0" baseline="0" noProof="0" smtClean="0">
                <a:ln>
                  <a:noFill/>
                </a:ln>
                <a:solidFill>
                  <a:srgbClr val="2A295C"/>
                </a:solidFill>
                <a:effectLst/>
                <a:uLnTx/>
                <a:uFillTx/>
                <a:latin typeface="Arial" panose="020B0604020202020204"/>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11</a:t>
            </a:fld>
            <a:endParaRPr kumimoji="0" lang="en-US" sz="700" b="0" i="0" u="none" strike="noStrike" kern="1200" cap="none" spc="0" normalizeH="0" baseline="0" noProof="0">
              <a:ln>
                <a:noFill/>
              </a:ln>
              <a:solidFill>
                <a:srgbClr val="2A295C"/>
              </a:solidFill>
              <a:effectLst/>
              <a:uLnTx/>
              <a:uFillTx/>
              <a:latin typeface="Arial" panose="020B0604020202020204"/>
              <a:ea typeface="+mn-ea"/>
              <a:cs typeface="+mn-cs"/>
            </a:endParaRPr>
          </a:p>
        </p:txBody>
      </p:sp>
      <p:sp>
        <p:nvSpPr>
          <p:cNvPr id="2" name="Rectangle 3">
            <a:extLst>
              <a:ext uri="{FF2B5EF4-FFF2-40B4-BE49-F238E27FC236}">
                <a16:creationId xmlns:a16="http://schemas.microsoft.com/office/drawing/2014/main" id="{1648E9E8-A76A-2033-953B-1A97CAF360A9}"/>
              </a:ext>
            </a:extLst>
          </p:cNvPr>
          <p:cNvSpPr txBox="1">
            <a:spLocks noChangeArrowheads="1"/>
          </p:cNvSpPr>
          <p:nvPr/>
        </p:nvSpPr>
        <p:spPr bwMode="auto">
          <a:xfrm>
            <a:off x="401717" y="690722"/>
            <a:ext cx="11388566" cy="49831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defTabSz="914400" eaLnBrk="1" hangingPunct="1">
              <a:lnSpc>
                <a:spcPct val="100000"/>
              </a:lnSpc>
              <a:spcBef>
                <a:spcPts val="0"/>
              </a:spcBef>
              <a:spcAft>
                <a:spcPts val="0"/>
              </a:spcAft>
              <a:defRPr/>
            </a:pPr>
            <a:r>
              <a:rPr kumimoji="0" lang="en-US" i="0" u="none" strike="noStrike" kern="0" cap="none" spc="0" normalizeH="0" baseline="0" noProof="0">
                <a:ln>
                  <a:noFill/>
                </a:ln>
                <a:solidFill>
                  <a:srgbClr val="000099"/>
                </a:solidFill>
                <a:effectLst/>
                <a:uLnTx/>
                <a:uFillTx/>
                <a:latin typeface="Arial" panose="020B0604020202020204"/>
                <a:ea typeface="ＭＳ Ｐゴシック"/>
                <a:cs typeface="+mn-cs"/>
              </a:rPr>
              <a:t>Managers/Person-In-Charge</a:t>
            </a:r>
            <a:r>
              <a:rPr lang="en-US" kern="0">
                <a:solidFill>
                  <a:srgbClr val="000099"/>
                </a:solidFill>
                <a:latin typeface="Arial" panose="020B0604020202020204"/>
                <a:ea typeface="ＭＳ Ｐゴシック"/>
                <a:cs typeface="+mn-cs"/>
              </a:rPr>
              <a:t> </a:t>
            </a:r>
            <a:r>
              <a:rPr kumimoji="0" lang="en-US" i="0" u="none" strike="noStrike" kern="0" cap="none" spc="0" normalizeH="0" baseline="0" noProof="0">
                <a:ln>
                  <a:noFill/>
                </a:ln>
                <a:solidFill>
                  <a:srgbClr val="000099"/>
                </a:solidFill>
                <a:effectLst/>
                <a:uLnTx/>
                <a:uFillTx/>
                <a:latin typeface="Arial" panose="020B0604020202020204"/>
                <a:ea typeface="ＭＳ Ｐゴシック"/>
                <a:cs typeface="+mn-cs"/>
              </a:rPr>
              <a:t>(PIC): </a:t>
            </a:r>
          </a:p>
          <a:p>
            <a:pPr marL="0" indent="0" defTabSz="914400" eaLnBrk="1" hangingPunct="1">
              <a:lnSpc>
                <a:spcPct val="100000"/>
              </a:lnSpc>
              <a:spcBef>
                <a:spcPts val="0"/>
              </a:spcBef>
              <a:spcAft>
                <a:spcPts val="0"/>
              </a:spcAft>
              <a:defRPr/>
            </a:pPr>
            <a:endParaRPr kumimoji="0" lang="en-US" i="0" u="none" strike="noStrike" kern="0" cap="none" spc="0" normalizeH="0" baseline="0" noProof="0">
              <a:ln>
                <a:noFill/>
              </a:ln>
              <a:solidFill>
                <a:srgbClr val="000099"/>
              </a:solidFill>
              <a:effectLst/>
              <a:uLnTx/>
              <a:uFillTx/>
              <a:latin typeface="Arial" panose="020B0604020202020204"/>
              <a:ea typeface="ＭＳ Ｐゴシック"/>
              <a:cs typeface="+mn-cs"/>
            </a:endParaRPr>
          </a:p>
          <a:p>
            <a:pPr marL="0" indent="0" defTabSz="914400" eaLnBrk="1" hangingPunct="1">
              <a:lnSpc>
                <a:spcPct val="100000"/>
              </a:lnSpc>
              <a:spcBef>
                <a:spcPts val="0"/>
              </a:spcBef>
              <a:spcAft>
                <a:spcPts val="0"/>
              </a:spcAft>
              <a:defRPr/>
            </a:pPr>
            <a:r>
              <a:rPr kumimoji="0" lang="en-US" sz="2000" b="0" i="0" u="none" strike="noStrike" kern="0" cap="none" spc="0" normalizeH="0" baseline="0" noProof="0">
                <a:ln>
                  <a:noFill/>
                </a:ln>
                <a:solidFill>
                  <a:srgbClr val="000099"/>
                </a:solidFill>
                <a:effectLst/>
                <a:uLnTx/>
                <a:uFillTx/>
                <a:latin typeface="Arial" panose="020B0604020202020204"/>
                <a:ea typeface="ＭＳ Ｐゴシック"/>
                <a:cs typeface="+mn-cs"/>
              </a:rPr>
              <a:t>When Pest Activity is Observed</a:t>
            </a:r>
          </a:p>
          <a:p>
            <a:pPr marL="0" indent="0" defTabSz="914400" eaLnBrk="1" hangingPunct="1">
              <a:lnSpc>
                <a:spcPct val="100000"/>
              </a:lnSpc>
              <a:spcBef>
                <a:spcPts val="0"/>
              </a:spcBef>
              <a:spcAft>
                <a:spcPts val="0"/>
              </a:spcAft>
              <a:defRPr/>
            </a:pPr>
            <a:endParaRPr lang="en-US" i="0" u="none" strike="noStrike" kern="0" cap="none" spc="0" normalizeH="0" baseline="0" noProof="0">
              <a:ln>
                <a:noFill/>
              </a:ln>
              <a:solidFill>
                <a:srgbClr val="000099"/>
              </a:solidFill>
              <a:effectLst/>
              <a:uLnTx/>
              <a:uFillTx/>
              <a:latin typeface="Arial" panose="020B0604020202020204"/>
              <a:ea typeface="ＭＳ Ｐゴシック"/>
              <a:cs typeface="Arial"/>
            </a:endParaRPr>
          </a:p>
          <a:p>
            <a:pPr marL="342900" marR="0" lvl="0" indent="-342900" algn="l" defTabSz="914400" rtl="0" eaLnBrk="1" fontAlgn="base" latinLnBrk="0" hangingPunct="1">
              <a:lnSpc>
                <a:spcPct val="100000"/>
              </a:lnSpc>
              <a:spcBef>
                <a:spcPts val="0"/>
              </a:spcBef>
              <a:spcAft>
                <a:spcPts val="0"/>
              </a:spcAft>
              <a:buClrTx/>
              <a:buSzPct val="75000"/>
              <a:buFont typeface="+mj-lt"/>
              <a:buAutoNum type="arabicPeriod"/>
              <a:tabLst/>
              <a:defRPr/>
            </a:pPr>
            <a:r>
              <a:rPr lang="en-US" sz="2000" b="0" kern="0">
                <a:solidFill>
                  <a:srgbClr val="000099"/>
                </a:solidFill>
                <a:latin typeface="Arial" panose="020B0604020202020204"/>
                <a:ea typeface="ＭＳ Ｐゴシック"/>
                <a:cs typeface="+mn-cs"/>
              </a:rPr>
              <a:t>Contact</a:t>
            </a:r>
            <a:r>
              <a:rPr kumimoji="0" lang="en-US" sz="2000" b="0" i="0" u="none" strike="noStrike" kern="0" cap="none" spc="0" normalizeH="0" baseline="0" noProof="0">
                <a:ln>
                  <a:noFill/>
                </a:ln>
                <a:solidFill>
                  <a:srgbClr val="000099"/>
                </a:solidFill>
                <a:effectLst/>
                <a:uLnTx/>
                <a:uFillTx/>
                <a:latin typeface="Arial" panose="020B0604020202020204"/>
                <a:ea typeface="ＭＳ Ｐゴシック"/>
                <a:cs typeface="+mn-cs"/>
              </a:rPr>
              <a:t> your Pest Control Operator (PCO) immediately. </a:t>
            </a:r>
            <a:endParaRPr lang="en-US" sz="2000" b="0" i="0" u="none" strike="noStrike" kern="0" cap="none" spc="0" normalizeH="0" baseline="0" noProof="0">
              <a:ln>
                <a:noFill/>
              </a:ln>
              <a:solidFill>
                <a:srgbClr val="000099"/>
              </a:solidFill>
              <a:effectLst/>
              <a:uLnTx/>
              <a:uFillTx/>
              <a:latin typeface="Arial" panose="020B0604020202020204"/>
              <a:ea typeface="ＭＳ Ｐゴシック"/>
              <a:cs typeface="Arial"/>
            </a:endParaRPr>
          </a:p>
          <a:p>
            <a:pPr marL="342900" marR="0" lvl="0" indent="-342900" algn="l" defTabSz="914400" rtl="0" eaLnBrk="1" fontAlgn="base" latinLnBrk="0" hangingPunct="1">
              <a:lnSpc>
                <a:spcPct val="100000"/>
              </a:lnSpc>
              <a:spcBef>
                <a:spcPts val="0"/>
              </a:spcBef>
              <a:spcAft>
                <a:spcPts val="0"/>
              </a:spcAft>
              <a:buClrTx/>
              <a:buSzPct val="75000"/>
              <a:buFont typeface="+mj-lt"/>
              <a:buAutoNum type="arabicPeriod"/>
              <a:tabLst/>
              <a:defRPr/>
            </a:pPr>
            <a:r>
              <a:rPr kumimoji="0" lang="en-US" sz="2000" b="0" i="0" u="none" strike="noStrike" kern="0" cap="none" spc="0" normalizeH="0" baseline="0" noProof="0">
                <a:ln>
                  <a:noFill/>
                </a:ln>
                <a:solidFill>
                  <a:srgbClr val="000099"/>
                </a:solidFill>
                <a:effectLst/>
                <a:uLnTx/>
                <a:uFillTx/>
                <a:latin typeface="Arial" panose="020B0604020202020204"/>
                <a:ea typeface="ＭＳ Ｐゴシック"/>
                <a:cs typeface="+mn-cs"/>
              </a:rPr>
              <a:t>Provide your PCO with details about the time, date, and location of the sighting, as well as any indicators of pest problems. The more information you share, the more effective their visit will be. </a:t>
            </a:r>
            <a:endParaRPr lang="en-US" sz="2000" b="0" i="0" u="none" strike="noStrike" kern="0" cap="none" spc="0" normalizeH="0" baseline="0" noProof="0">
              <a:ln>
                <a:noFill/>
              </a:ln>
              <a:solidFill>
                <a:srgbClr val="000099"/>
              </a:solidFill>
              <a:effectLst/>
              <a:uLnTx/>
              <a:uFillTx/>
              <a:latin typeface="Arial" panose="020B0604020202020204"/>
              <a:ea typeface="ＭＳ Ｐゴシック"/>
              <a:cs typeface="Arial"/>
            </a:endParaRPr>
          </a:p>
          <a:p>
            <a:pPr marL="342900" marR="0" lvl="0" indent="-342900" algn="l" defTabSz="914400" rtl="0" eaLnBrk="1" fontAlgn="base" latinLnBrk="0" hangingPunct="1">
              <a:lnSpc>
                <a:spcPct val="100000"/>
              </a:lnSpc>
              <a:spcBef>
                <a:spcPts val="0"/>
              </a:spcBef>
              <a:spcAft>
                <a:spcPts val="0"/>
              </a:spcAft>
              <a:buClrTx/>
              <a:buSzPct val="75000"/>
              <a:buFont typeface="+mj-lt"/>
              <a:buAutoNum type="arabicPeriod"/>
              <a:tabLst/>
              <a:defRPr/>
            </a:pPr>
            <a:r>
              <a:rPr kumimoji="0" lang="en-US" sz="2000" b="0" i="0" u="none" strike="noStrike" kern="0" cap="none" spc="0" normalizeH="0" baseline="0" noProof="0">
                <a:ln>
                  <a:noFill/>
                </a:ln>
                <a:solidFill>
                  <a:srgbClr val="000099"/>
                </a:solidFill>
                <a:effectLst/>
                <a:uLnTx/>
                <a:uFillTx/>
                <a:latin typeface="Arial" panose="020B0604020202020204"/>
                <a:ea typeface="ＭＳ Ｐゴシック"/>
                <a:cs typeface="+mn-cs"/>
              </a:rPr>
              <a:t>Make sure to share where the Pest Activity/Sightings Log is located for the PCO to get the information on pest activity.</a:t>
            </a:r>
            <a:endParaRPr lang="en-US" sz="2000" b="0" i="0" u="none" strike="noStrike" kern="0" cap="none" spc="0" normalizeH="0" baseline="0" noProof="0">
              <a:ln>
                <a:noFill/>
              </a:ln>
              <a:solidFill>
                <a:srgbClr val="000099"/>
              </a:solidFill>
              <a:effectLst/>
              <a:uLnTx/>
              <a:uFillTx/>
              <a:latin typeface="Arial" panose="020B0604020202020204"/>
              <a:ea typeface="ＭＳ Ｐゴシック"/>
              <a:cs typeface="Arial"/>
            </a:endParaRPr>
          </a:p>
          <a:p>
            <a:pPr marL="342900" indent="-342900" defTabSz="914400" eaLnBrk="1" hangingPunct="1">
              <a:lnSpc>
                <a:spcPct val="100000"/>
              </a:lnSpc>
              <a:spcBef>
                <a:spcPts val="0"/>
              </a:spcBef>
              <a:spcAft>
                <a:spcPts val="0"/>
              </a:spcAft>
              <a:buClrTx/>
              <a:buFont typeface="+mj-lt"/>
              <a:buAutoNum type="arabicPeriod"/>
              <a:defRPr/>
            </a:pPr>
            <a:r>
              <a:rPr kumimoji="0" lang="en-US" sz="2000" b="0" i="0" u="none" strike="noStrike" kern="0" cap="none" spc="0" normalizeH="0" baseline="0" noProof="0">
                <a:ln>
                  <a:noFill/>
                </a:ln>
                <a:solidFill>
                  <a:srgbClr val="000099"/>
                </a:solidFill>
                <a:effectLst/>
                <a:uLnTx/>
                <a:uFillTx/>
                <a:latin typeface="Arial" panose="020B0604020202020204"/>
                <a:ea typeface="ＭＳ Ｐゴシック"/>
                <a:cs typeface="+mn-cs"/>
              </a:rPr>
              <a:t>If treatment is necessary in your establishment, ensure that your PCO has the appropriate tools and approved pesticides to safely address the issue while protecting your food and equipment.</a:t>
            </a:r>
            <a:endParaRPr lang="en-US" sz="2000" b="0" kern="0">
              <a:solidFill>
                <a:srgbClr val="000099"/>
              </a:solidFill>
              <a:latin typeface="Arial" panose="020B0604020202020204"/>
              <a:ea typeface="ＭＳ Ｐゴシック"/>
              <a:cs typeface="+mn-cs"/>
            </a:endParaRPr>
          </a:p>
          <a:p>
            <a:pPr marL="342900" indent="-342900" defTabSz="914400">
              <a:lnSpc>
                <a:spcPct val="100000"/>
              </a:lnSpc>
              <a:spcBef>
                <a:spcPts val="0"/>
              </a:spcBef>
              <a:spcAft>
                <a:spcPts val="0"/>
              </a:spcAft>
              <a:buClrTx/>
              <a:buAutoNum type="arabicPeriod"/>
              <a:defRPr/>
            </a:pPr>
            <a:r>
              <a:rPr lang="en-US" sz="2000" b="0" kern="0">
                <a:solidFill>
                  <a:srgbClr val="000099"/>
                </a:solidFill>
                <a:latin typeface="Arial" panose="020B0604020202020204"/>
                <a:ea typeface="ＭＳ Ｐゴシック"/>
                <a:cs typeface="+mn-cs"/>
              </a:rPr>
              <a:t>Any recommendation from the PCO must be completed and documented. </a:t>
            </a:r>
            <a:r>
              <a:rPr kumimoji="0" lang="en-US" sz="2000" b="0" i="0" u="none" strike="noStrike" kern="0" cap="none" spc="0" normalizeH="0" baseline="0" noProof="0">
                <a:ln>
                  <a:noFill/>
                </a:ln>
                <a:solidFill>
                  <a:srgbClr val="000099"/>
                </a:solidFill>
                <a:effectLst/>
                <a:uLnTx/>
                <a:uFillTx/>
                <a:latin typeface="Arial" panose="020B0604020202020204"/>
                <a:ea typeface="ＭＳ Ｐゴシック"/>
                <a:cs typeface="+mn-cs"/>
              </a:rPr>
              <a:t> </a:t>
            </a:r>
            <a:endParaRPr lang="en-US" sz="2000" b="0" i="0" u="none" strike="noStrike" kern="0" cap="none" spc="0" normalizeH="0" baseline="0" noProof="0">
              <a:ln>
                <a:noFill/>
              </a:ln>
              <a:solidFill>
                <a:srgbClr val="000099"/>
              </a:solidFill>
              <a:effectLst/>
              <a:uLnTx/>
              <a:uFillTx/>
              <a:latin typeface="Arial" panose="020B0604020202020204"/>
              <a:ea typeface="ＭＳ Ｐゴシック"/>
              <a:cs typeface="Arial"/>
            </a:endParaRPr>
          </a:p>
          <a:p>
            <a:pPr marL="0" indent="0" defTabSz="914400" eaLnBrk="1" hangingPunct="1">
              <a:lnSpc>
                <a:spcPct val="100000"/>
              </a:lnSpc>
              <a:spcBef>
                <a:spcPts val="0"/>
              </a:spcBef>
              <a:spcAft>
                <a:spcPts val="0"/>
              </a:spcAft>
              <a:defRPr/>
            </a:pPr>
            <a:endParaRPr lang="en-US" sz="2000" b="0" kern="0">
              <a:solidFill>
                <a:srgbClr val="000099"/>
              </a:solidFill>
              <a:latin typeface="Arial" panose="020B0604020202020204"/>
              <a:cs typeface="Arial"/>
            </a:endParaRPr>
          </a:p>
          <a:p>
            <a:pPr marL="0" marR="0" lvl="0" indent="0" algn="l" defTabSz="914400" rtl="0" eaLnBrk="1" fontAlgn="base" latinLnBrk="0" hangingPunct="1">
              <a:lnSpc>
                <a:spcPct val="100000"/>
              </a:lnSpc>
              <a:spcBef>
                <a:spcPts val="0"/>
              </a:spcBef>
              <a:spcAft>
                <a:spcPts val="0"/>
              </a:spcAft>
              <a:buClr>
                <a:srgbClr val="009DDC"/>
              </a:buClr>
              <a:buSzPct val="75000"/>
              <a:buFont typeface="Wingdings" charset="0"/>
              <a:buNone/>
              <a:tabLst/>
              <a:defRPr/>
            </a:pPr>
            <a:r>
              <a:rPr kumimoji="0" lang="en-US" sz="2000" b="0" i="0" u="none" strike="noStrike" kern="0" cap="none" spc="0" normalizeH="0" baseline="0" noProof="0">
                <a:ln>
                  <a:noFill/>
                </a:ln>
                <a:solidFill>
                  <a:srgbClr val="000099"/>
                </a:solidFill>
                <a:effectLst/>
                <a:uLnTx/>
                <a:uFillTx/>
                <a:latin typeface="Arial" panose="020B0604020202020204"/>
                <a:ea typeface="ＭＳ Ｐゴシック"/>
                <a:cs typeface="+mn-cs"/>
              </a:rPr>
              <a:t>By learning how to prevent pests from entering your establishment, actively observing for signs of infestation, and knowing how to respond if a problem arises, you and your employees can maintain a healthy and safe working environment.</a:t>
            </a:r>
            <a:endParaRPr lang="en-US" sz="2000" b="0" i="0" u="none" strike="noStrike" kern="0" cap="none" spc="0" normalizeH="0" baseline="0" noProof="0">
              <a:ln>
                <a:noFill/>
              </a:ln>
              <a:solidFill>
                <a:srgbClr val="000000"/>
              </a:solidFill>
              <a:effectLst/>
              <a:uLnTx/>
              <a:uFillTx/>
              <a:latin typeface="Arial Narrow" charset="0"/>
              <a:ea typeface="ＭＳ Ｐゴシック"/>
              <a:cs typeface="+mn-cs"/>
            </a:endParaRPr>
          </a:p>
        </p:txBody>
      </p:sp>
    </p:spTree>
    <p:extLst>
      <p:ext uri="{BB962C8B-B14F-4D97-AF65-F5344CB8AC3E}">
        <p14:creationId xmlns:p14="http://schemas.microsoft.com/office/powerpoint/2010/main" val="123787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1CF58-F426-6827-1F7D-A6D04D1691D0}"/>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D18474D6-CE21-1AAB-004E-4E676F27D34F}"/>
              </a:ext>
            </a:extLst>
          </p:cNvPr>
          <p:cNvSpPr>
            <a:spLocks noGrp="1"/>
          </p:cNvSpPr>
          <p:nvPr>
            <p:ph type="ftr" sz="quarter" idx="17"/>
          </p:nvPr>
        </p:nvSpPr>
        <p:spPr>
          <a:xfrm>
            <a:off x="439432" y="6548404"/>
            <a:ext cx="11600328" cy="11541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Food Safety Training Presentation © Sodexo 2025. All rights Reserved                                                                                                                                                                                                                                                                                                             </a:t>
            </a:r>
            <a:endParaRPr kumimoji="0" lang="en-US" sz="750" b="0" i="0" u="none" strike="noStrike" kern="1200" cap="none" spc="0" normalizeH="0" baseline="0" noProof="0">
              <a:ln>
                <a:noFill/>
              </a:ln>
              <a:solidFill>
                <a:srgbClr val="2A295C"/>
              </a:solidFill>
              <a:effectLst/>
              <a:uLnTx/>
              <a:uFillTx/>
              <a:latin typeface="Abadi Extra Light" panose="020F0502020204030204" pitchFamily="34" charset="0"/>
              <a:ea typeface="+mn-ea"/>
              <a:cs typeface="+mn-cs"/>
            </a:endParaRPr>
          </a:p>
        </p:txBody>
      </p:sp>
      <p:pic>
        <p:nvPicPr>
          <p:cNvPr id="7" name="Picture 6">
            <a:extLst>
              <a:ext uri="{FF2B5EF4-FFF2-40B4-BE49-F238E27FC236}">
                <a16:creationId xmlns:a16="http://schemas.microsoft.com/office/drawing/2014/main" id="{876FBC39-239C-5878-FBAA-7CE8B8D92E4B}"/>
              </a:ext>
            </a:extLst>
          </p:cNvPr>
          <p:cNvPicPr>
            <a:picLocks noChangeAspect="1"/>
          </p:cNvPicPr>
          <p:nvPr/>
        </p:nvPicPr>
        <p:blipFill>
          <a:blip r:embed="rId3"/>
          <a:stretch>
            <a:fillRect/>
          </a:stretch>
        </p:blipFill>
        <p:spPr>
          <a:xfrm>
            <a:off x="189954" y="5588976"/>
            <a:ext cx="11600329" cy="845055"/>
          </a:xfrm>
          <a:prstGeom prst="rect">
            <a:avLst/>
          </a:prstGeom>
        </p:spPr>
      </p:pic>
      <p:sp>
        <p:nvSpPr>
          <p:cNvPr id="8" name="Title 5">
            <a:extLst>
              <a:ext uri="{FF2B5EF4-FFF2-40B4-BE49-F238E27FC236}">
                <a16:creationId xmlns:a16="http://schemas.microsoft.com/office/drawing/2014/main" id="{477F80CA-7C2C-2E78-BF5E-EB5EE7F29686}"/>
              </a:ext>
            </a:extLst>
          </p:cNvPr>
          <p:cNvSpPr>
            <a:spLocks noGrp="1"/>
          </p:cNvSpPr>
          <p:nvPr>
            <p:ph type="title"/>
          </p:nvPr>
        </p:nvSpPr>
        <p:spPr>
          <a:xfrm>
            <a:off x="485775" y="178150"/>
            <a:ext cx="10515600" cy="387798"/>
          </a:xfrm>
        </p:spPr>
        <p:txBody>
          <a:bodyPr/>
          <a:lstStyle/>
          <a:p>
            <a:r>
              <a:rPr lang="en-US" sz="2800">
                <a:solidFill>
                  <a:schemeClr val="bg2"/>
                </a:solidFill>
                <a:latin typeface="Sansa Pro Bold" panose="02000603080000020004" pitchFamily="50" charset="0"/>
              </a:rPr>
              <a:t>Conclusion</a:t>
            </a:r>
          </a:p>
        </p:txBody>
      </p:sp>
      <p:sp>
        <p:nvSpPr>
          <p:cNvPr id="6" name="Slide Number Placeholder 5">
            <a:extLst>
              <a:ext uri="{FF2B5EF4-FFF2-40B4-BE49-F238E27FC236}">
                <a16:creationId xmlns:a16="http://schemas.microsoft.com/office/drawing/2014/main" id="{C4D638FD-72FB-8B67-A42F-9139DE193BAE}"/>
              </a:ext>
            </a:extLst>
          </p:cNvPr>
          <p:cNvSpPr>
            <a:spLocks noGrp="1"/>
          </p:cNvSpPr>
          <p:nvPr>
            <p:ph type="sldNum" sz="quarter" idx="18"/>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6B54B0F7-55DD-40D6-B7F4-70B586885C0B}" type="slidenum">
              <a:rPr kumimoji="0" lang="en-US" sz="700" b="0" i="0" u="none" strike="noStrike" kern="1200" cap="none" spc="0" normalizeH="0" baseline="0" noProof="0" smtClean="0">
                <a:ln>
                  <a:noFill/>
                </a:ln>
                <a:solidFill>
                  <a:srgbClr val="2A295C"/>
                </a:solidFill>
                <a:effectLst/>
                <a:uLnTx/>
                <a:uFillTx/>
                <a:latin typeface="Arial" panose="020B0604020202020204"/>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12</a:t>
            </a:fld>
            <a:endParaRPr kumimoji="0" lang="en-US" sz="700" b="0" i="0" u="none" strike="noStrike" kern="1200" cap="none" spc="0" normalizeH="0" baseline="0" noProof="0">
              <a:ln>
                <a:noFill/>
              </a:ln>
              <a:solidFill>
                <a:srgbClr val="2A295C"/>
              </a:solidFill>
              <a:effectLst/>
              <a:uLnTx/>
              <a:uFillTx/>
              <a:latin typeface="Arial" panose="020B0604020202020204"/>
              <a:ea typeface="+mn-ea"/>
              <a:cs typeface="+mn-cs"/>
            </a:endParaRPr>
          </a:p>
        </p:txBody>
      </p:sp>
      <p:sp>
        <p:nvSpPr>
          <p:cNvPr id="2" name="Rectangle 3">
            <a:extLst>
              <a:ext uri="{FF2B5EF4-FFF2-40B4-BE49-F238E27FC236}">
                <a16:creationId xmlns:a16="http://schemas.microsoft.com/office/drawing/2014/main" id="{D27F4E6F-7C75-F136-42CF-7FEA44684091}"/>
              </a:ext>
            </a:extLst>
          </p:cNvPr>
          <p:cNvSpPr txBox="1">
            <a:spLocks noChangeArrowheads="1"/>
          </p:cNvSpPr>
          <p:nvPr/>
        </p:nvSpPr>
        <p:spPr bwMode="auto">
          <a:xfrm>
            <a:off x="401717" y="1111585"/>
            <a:ext cx="11388566" cy="4634829"/>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1" fontAlgn="base" latinLnBrk="0" hangingPunct="1">
              <a:lnSpc>
                <a:spcPct val="100000"/>
              </a:lnSpc>
              <a:spcBef>
                <a:spcPts val="0"/>
              </a:spcBef>
              <a:spcAft>
                <a:spcPts val="0"/>
              </a:spcAft>
              <a:buClr>
                <a:srgbClr val="009DDC"/>
              </a:buClr>
              <a:buSzPct val="75000"/>
              <a:buFont typeface="Wingdings" charset="0"/>
              <a:buNone/>
              <a:tabLst/>
              <a:defRPr/>
            </a:pPr>
            <a:r>
              <a:rPr lang="en-US" sz="2000" b="0" i="0">
                <a:solidFill>
                  <a:srgbClr val="000099"/>
                </a:solidFill>
                <a:effectLst/>
                <a:latin typeface="Arial" panose="020B0604020202020204" pitchFamily="34" charset="0"/>
                <a:cs typeface="Arial" panose="020B0604020202020204" pitchFamily="34" charset="0"/>
              </a:rPr>
              <a:t>Maintain active communication with your client if they have responsibility for the pest control program. Reports must be kept on file for 1 year, all corrective actions documented, closed, and available for review by auditors.</a:t>
            </a:r>
          </a:p>
          <a:p>
            <a:pPr marL="0" marR="0" lvl="0" indent="0" algn="l" defTabSz="914400" rtl="0" eaLnBrk="1" fontAlgn="base" latinLnBrk="0" hangingPunct="1">
              <a:lnSpc>
                <a:spcPct val="100000"/>
              </a:lnSpc>
              <a:spcBef>
                <a:spcPts val="0"/>
              </a:spcBef>
              <a:spcAft>
                <a:spcPts val="0"/>
              </a:spcAft>
              <a:buClr>
                <a:srgbClr val="009DDC"/>
              </a:buClr>
              <a:buSzPct val="75000"/>
              <a:buFont typeface="Wingdings" charset="0"/>
              <a:buNone/>
              <a:tabLst/>
              <a:defRPr/>
            </a:pPr>
            <a:endParaRPr lang="en-US" sz="2000" b="0">
              <a:solidFill>
                <a:srgbClr val="000099"/>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
                <a:srgbClr val="009DDC"/>
              </a:buClr>
              <a:buSzPct val="75000"/>
              <a:buFont typeface="Wingdings" charset="0"/>
              <a:buNone/>
              <a:tabLst/>
              <a:defRPr/>
            </a:pPr>
            <a:r>
              <a:rPr lang="en-US" sz="2000" b="0" i="0">
                <a:solidFill>
                  <a:srgbClr val="000099"/>
                </a:solidFill>
                <a:effectLst/>
                <a:latin typeface="Arial" panose="020B0604020202020204" pitchFamily="34" charset="0"/>
                <a:cs typeface="Arial" panose="020B0604020202020204" pitchFamily="34" charset="0"/>
              </a:rPr>
              <a:t>It is essential to implement comprehensive pest control measures to protect against health hazards and uphold a positive reputation. </a:t>
            </a:r>
          </a:p>
          <a:p>
            <a:pPr marL="0" marR="0" lvl="0" indent="0" algn="l" defTabSz="914400" rtl="0" eaLnBrk="1" fontAlgn="base" latinLnBrk="0" hangingPunct="1">
              <a:lnSpc>
                <a:spcPct val="100000"/>
              </a:lnSpc>
              <a:spcBef>
                <a:spcPts val="0"/>
              </a:spcBef>
              <a:spcAft>
                <a:spcPts val="0"/>
              </a:spcAft>
              <a:buClr>
                <a:srgbClr val="009DDC"/>
              </a:buClr>
              <a:buSzPct val="75000"/>
              <a:buFont typeface="Wingdings" charset="0"/>
              <a:buNone/>
              <a:tabLst/>
              <a:defRPr/>
            </a:pPr>
            <a:endParaRPr lang="en-US" sz="2000" b="0">
              <a:solidFill>
                <a:srgbClr val="000099"/>
              </a:solidFill>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
                <a:srgbClr val="009DDC"/>
              </a:buClr>
              <a:buSzPct val="75000"/>
              <a:buFont typeface="Wingdings" charset="0"/>
              <a:buNone/>
              <a:tabLst/>
              <a:defRPr/>
            </a:pPr>
            <a:r>
              <a:rPr lang="en-US" sz="2000" b="0" i="0">
                <a:solidFill>
                  <a:srgbClr val="000099"/>
                </a:solidFill>
                <a:effectLst/>
                <a:latin typeface="Arial" panose="020B0604020202020204" pitchFamily="34" charset="0"/>
                <a:cs typeface="Arial" panose="020B0604020202020204" pitchFamily="34" charset="0"/>
              </a:rPr>
              <a:t>By focusing on prevention and proactive strategies, we can create a pest-free environment for both customers and employees.</a:t>
            </a:r>
          </a:p>
          <a:p>
            <a:pPr marL="0" marR="0" lvl="0" indent="0" algn="l" defTabSz="914400" rtl="0" eaLnBrk="1" fontAlgn="base" latinLnBrk="0" hangingPunct="1">
              <a:lnSpc>
                <a:spcPct val="100000"/>
              </a:lnSpc>
              <a:spcBef>
                <a:spcPts val="0"/>
              </a:spcBef>
              <a:spcAft>
                <a:spcPts val="0"/>
              </a:spcAft>
              <a:buClr>
                <a:srgbClr val="009DDC"/>
              </a:buClr>
              <a:buSzPct val="75000"/>
              <a:buFont typeface="Wingdings" charset="0"/>
              <a:buNone/>
              <a:tabLst/>
              <a:defRPr/>
            </a:pPr>
            <a:endParaRPr kumimoji="0" lang="en-US" sz="2000" b="0" u="none" strike="noStrike" kern="0" cap="none" spc="0" normalizeH="0" baseline="0" noProof="0">
              <a:ln>
                <a:noFill/>
              </a:ln>
              <a:solidFill>
                <a:srgbClr val="000099"/>
              </a:solidFill>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
                <a:srgbClr val="009DDC"/>
              </a:buClr>
              <a:buSzPct val="75000"/>
              <a:buFont typeface="Wingdings" charset="0"/>
              <a:buNone/>
              <a:tabLst/>
              <a:defRPr/>
            </a:pPr>
            <a:endParaRPr kumimoji="0" lang="en-US" sz="2800" b="1" i="0" u="none" strike="noStrike" kern="0" cap="none" spc="0" normalizeH="0" baseline="0" noProof="0">
              <a:ln>
                <a:noFill/>
              </a:ln>
              <a:solidFill>
                <a:srgbClr val="00009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46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DE61973-0EF9-4D64-8930-49548D1317F2}"/>
              </a:ext>
            </a:extLst>
          </p:cNvPr>
          <p:cNvSpPr>
            <a:spLocks noGrp="1"/>
          </p:cNvSpPr>
          <p:nvPr>
            <p:ph type="pic" sz="quarter" idx="64"/>
          </p:nvPr>
        </p:nvSpPr>
        <p:spPr/>
        <p:txBody>
          <a:bodyPr/>
          <a:lstStyle/>
          <a:p>
            <a:endParaRPr lang="en-US"/>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body" sz="quarter" idx="66"/>
          </p:nvPr>
        </p:nvSpPr>
        <p:spPr>
          <a:xfrm>
            <a:off x="442913" y="522514"/>
            <a:ext cx="4979987" cy="4792694"/>
          </a:xfrm>
        </p:spPr>
        <p:txBody>
          <a:bodyPr/>
          <a:lstStyle/>
          <a:p>
            <a:r>
              <a:rPr lang="en-US" noProof="0"/>
              <a:t>0</a:t>
            </a:r>
            <a:r>
              <a:rPr lang="en-US"/>
              <a:t>3</a:t>
            </a:r>
            <a:endParaRPr lang="en-US" noProof="0"/>
          </a:p>
          <a:p>
            <a:pPr lvl="1">
              <a:lnSpc>
                <a:spcPct val="100000"/>
              </a:lnSpc>
              <a:spcAft>
                <a:spcPts val="600"/>
              </a:spcAft>
            </a:pPr>
            <a:r>
              <a:rPr lang="en-US"/>
              <a:t>Knowledge</a:t>
            </a:r>
          </a:p>
          <a:p>
            <a:pPr lvl="1">
              <a:lnSpc>
                <a:spcPct val="100000"/>
              </a:lnSpc>
              <a:spcAft>
                <a:spcPts val="600"/>
              </a:spcAft>
            </a:pPr>
            <a:r>
              <a:rPr lang="en-US"/>
              <a:t>Check?</a:t>
            </a:r>
            <a:endParaRPr lang="en-US" noProof="0"/>
          </a:p>
          <a:p>
            <a:pPr lvl="1"/>
            <a:endParaRPr lang="en-US" noProof="0"/>
          </a:p>
        </p:txBody>
      </p:sp>
      <p:sp>
        <p:nvSpPr>
          <p:cNvPr id="3" name="Footer Placeholder 2">
            <a:extLst>
              <a:ext uri="{FF2B5EF4-FFF2-40B4-BE49-F238E27FC236}">
                <a16:creationId xmlns:a16="http://schemas.microsoft.com/office/drawing/2014/main" id="{A365D6F8-F38F-43C9-BB13-0D89D9E8C4C9}"/>
              </a:ext>
            </a:extLst>
          </p:cNvPr>
          <p:cNvSpPr>
            <a:spLocks noGrp="1"/>
          </p:cNvSpPr>
          <p:nvPr>
            <p:ph type="ftr" sz="quarter" idx="67"/>
          </p:nvPr>
        </p:nvSpPr>
        <p:spPr>
          <a:xfrm>
            <a:off x="442913" y="6545473"/>
            <a:ext cx="4114800" cy="11541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Food Safety Training Presentation © Sodexo 2025. All rights Reserved                                                                                                                                                                                                                                                                                                             </a:t>
            </a:r>
          </a:p>
        </p:txBody>
      </p:sp>
      <p:pic>
        <p:nvPicPr>
          <p:cNvPr id="4" name="Image 8">
            <a:extLst>
              <a:ext uri="{FF2B5EF4-FFF2-40B4-BE49-F238E27FC236}">
                <a16:creationId xmlns:a16="http://schemas.microsoft.com/office/drawing/2014/main" id="{881CA9AC-8E13-76CA-561C-F998177AFEFF}"/>
              </a:ext>
            </a:extLst>
          </p:cNvPr>
          <p:cNvPicPr>
            <a:picLocks/>
          </p:cNvPicPr>
          <p:nvPr/>
        </p:nvPicPr>
        <p:blipFill>
          <a:blip r:embed="rId2" cstate="print"/>
          <a:stretch>
            <a:fillRect/>
          </a:stretch>
        </p:blipFill>
        <p:spPr>
          <a:xfrm>
            <a:off x="3116235" y="1317567"/>
            <a:ext cx="2236122" cy="2111433"/>
          </a:xfrm>
          <a:prstGeom prst="rect">
            <a:avLst/>
          </a:prstGeom>
        </p:spPr>
      </p:pic>
      <p:sp>
        <p:nvSpPr>
          <p:cNvPr id="5" name="Slide Number Placeholder 4">
            <a:extLst>
              <a:ext uri="{FF2B5EF4-FFF2-40B4-BE49-F238E27FC236}">
                <a16:creationId xmlns:a16="http://schemas.microsoft.com/office/drawing/2014/main" id="{4EA8D2C9-5201-21B2-7405-8965ACE351D8}"/>
              </a:ext>
            </a:extLst>
          </p:cNvPr>
          <p:cNvSpPr>
            <a:spLocks noGrp="1"/>
          </p:cNvSpPr>
          <p:nvPr>
            <p:ph type="sldNum" sz="quarter" idx="12"/>
          </p:nvPr>
        </p:nvSpPr>
        <p:spPr/>
        <p:txBody>
          <a:bodyPr/>
          <a:lstStyle/>
          <a:p>
            <a:fld id="{6B54B0F7-55DD-40D6-B7F4-70B586885C0B}" type="slidenum">
              <a:rPr lang="en-US" noProof="0" smtClean="0"/>
              <a:t>13</a:t>
            </a:fld>
            <a:endParaRPr lang="en-US" noProof="0"/>
          </a:p>
        </p:txBody>
      </p:sp>
    </p:spTree>
    <p:extLst>
      <p:ext uri="{BB962C8B-B14F-4D97-AF65-F5344CB8AC3E}">
        <p14:creationId xmlns:p14="http://schemas.microsoft.com/office/powerpoint/2010/main" val="180891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F39C281-1558-F901-8B9A-01473B14FDA9}"/>
              </a:ext>
            </a:extLst>
          </p:cNvPr>
          <p:cNvSpPr>
            <a:spLocks noGrp="1"/>
          </p:cNvSpPr>
          <p:nvPr>
            <p:ph type="ftr" sz="quarter" idx="17"/>
          </p:nvPr>
        </p:nvSpPr>
        <p:spPr>
          <a:xfrm>
            <a:off x="439432" y="6548404"/>
            <a:ext cx="11600328" cy="11541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Food Safety Training Presentation © Sodexo 2025. All rights Reserved                                                                                                                                                                                                                                                                                                             </a:t>
            </a:r>
            <a:endParaRPr kumimoji="0" lang="en-US" sz="750" b="0" i="0" u="none" strike="noStrike" kern="1200" cap="none" spc="0" normalizeH="0" baseline="0" noProof="0">
              <a:ln>
                <a:noFill/>
              </a:ln>
              <a:solidFill>
                <a:srgbClr val="2A295C"/>
              </a:solidFill>
              <a:effectLst/>
              <a:uLnTx/>
              <a:uFillTx/>
              <a:latin typeface="Abadi Extra Light" panose="020F0502020204030204" pitchFamily="34" charset="0"/>
              <a:ea typeface="+mn-ea"/>
              <a:cs typeface="+mn-cs"/>
            </a:endParaRPr>
          </a:p>
        </p:txBody>
      </p:sp>
      <p:pic>
        <p:nvPicPr>
          <p:cNvPr id="7" name="Picture 6">
            <a:extLst>
              <a:ext uri="{FF2B5EF4-FFF2-40B4-BE49-F238E27FC236}">
                <a16:creationId xmlns:a16="http://schemas.microsoft.com/office/drawing/2014/main" id="{4F489AE7-85E0-C8BE-E8B5-19DB98E4A9AF}"/>
              </a:ext>
            </a:extLst>
          </p:cNvPr>
          <p:cNvPicPr>
            <a:picLocks noChangeAspect="1"/>
          </p:cNvPicPr>
          <p:nvPr/>
        </p:nvPicPr>
        <p:blipFill>
          <a:blip r:embed="rId2"/>
          <a:stretch>
            <a:fillRect/>
          </a:stretch>
        </p:blipFill>
        <p:spPr>
          <a:xfrm>
            <a:off x="189954" y="5588976"/>
            <a:ext cx="11600329" cy="845055"/>
          </a:xfrm>
          <a:prstGeom prst="rect">
            <a:avLst/>
          </a:prstGeom>
        </p:spPr>
      </p:pic>
      <p:sp>
        <p:nvSpPr>
          <p:cNvPr id="8" name="Title 5">
            <a:extLst>
              <a:ext uri="{FF2B5EF4-FFF2-40B4-BE49-F238E27FC236}">
                <a16:creationId xmlns:a16="http://schemas.microsoft.com/office/drawing/2014/main" id="{8F00925E-6570-9A73-4C72-19FE03927474}"/>
              </a:ext>
            </a:extLst>
          </p:cNvPr>
          <p:cNvSpPr>
            <a:spLocks noGrp="1"/>
          </p:cNvSpPr>
          <p:nvPr>
            <p:ph type="title"/>
          </p:nvPr>
        </p:nvSpPr>
        <p:spPr>
          <a:xfrm>
            <a:off x="485775" y="198924"/>
            <a:ext cx="10515600" cy="346249"/>
          </a:xfrm>
        </p:spPr>
        <p:txBody>
          <a:bodyPr/>
          <a:lstStyle/>
          <a:p>
            <a:r>
              <a:rPr lang="en-US">
                <a:solidFill>
                  <a:schemeClr val="bg2"/>
                </a:solidFill>
                <a:latin typeface="Sansa Pro Bold"/>
              </a:rPr>
              <a:t>Knowledge Check: Pest Control</a:t>
            </a:r>
            <a:endParaRPr lang="en-US">
              <a:solidFill>
                <a:schemeClr val="bg2"/>
              </a:solidFill>
              <a:latin typeface="Sansa Pro Bold" panose="02000603080000020004" pitchFamily="50" charset="0"/>
            </a:endParaRPr>
          </a:p>
        </p:txBody>
      </p:sp>
      <p:sp>
        <p:nvSpPr>
          <p:cNvPr id="6" name="Slide Number Placeholder 5">
            <a:extLst>
              <a:ext uri="{FF2B5EF4-FFF2-40B4-BE49-F238E27FC236}">
                <a16:creationId xmlns:a16="http://schemas.microsoft.com/office/drawing/2014/main" id="{BDE224DE-20EF-BA1B-8B64-0B29FB85CF7C}"/>
              </a:ext>
            </a:extLst>
          </p:cNvPr>
          <p:cNvSpPr>
            <a:spLocks noGrp="1"/>
          </p:cNvSpPr>
          <p:nvPr>
            <p:ph type="sldNum" sz="quarter" idx="18"/>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6B54B0F7-55DD-40D6-B7F4-70B586885C0B}" type="slidenum">
              <a:rPr kumimoji="0" lang="en-US" sz="700" b="0" i="0" u="none" strike="noStrike" kern="1200" cap="none" spc="0" normalizeH="0" baseline="0" noProof="0" smtClean="0">
                <a:ln>
                  <a:noFill/>
                </a:ln>
                <a:solidFill>
                  <a:srgbClr val="2A295C"/>
                </a:solidFill>
                <a:effectLst/>
                <a:uLnTx/>
                <a:uFillTx/>
                <a:latin typeface="Arial" panose="020B0604020202020204"/>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14</a:t>
            </a:fld>
            <a:endParaRPr kumimoji="0" lang="en-US" sz="700" b="0" i="0" u="none" strike="noStrike" kern="1200" cap="none" spc="0" normalizeH="0" baseline="0" noProof="0">
              <a:ln>
                <a:noFill/>
              </a:ln>
              <a:solidFill>
                <a:srgbClr val="2A295C"/>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57C8961B-057E-A4E7-33EC-9664592F4202}"/>
              </a:ext>
            </a:extLst>
          </p:cNvPr>
          <p:cNvSpPr txBox="1"/>
          <p:nvPr/>
        </p:nvSpPr>
        <p:spPr>
          <a:xfrm>
            <a:off x="439431" y="659546"/>
            <a:ext cx="11192129" cy="5201424"/>
          </a:xfrm>
          <a:prstGeom prst="rect">
            <a:avLst/>
          </a:prstGeom>
          <a:noFill/>
        </p:spPr>
        <p:txBody>
          <a:bodyPr wrap="square" lIns="91440" tIns="45720" rIns="91440" bIns="45720" anchor="t">
            <a:spAutoFit/>
          </a:bodyPr>
          <a:lstStyle/>
          <a:p>
            <a:r>
              <a:rPr lang="en-US" sz="1600" b="1" i="0" u="none" strike="noStrike" baseline="0">
                <a:solidFill>
                  <a:srgbClr val="000099"/>
                </a:solidFill>
                <a:latin typeface="Arial" panose="020B0604020202020204" pitchFamily="34" charset="0"/>
              </a:rPr>
              <a:t>Circle either True or False </a:t>
            </a:r>
          </a:p>
          <a:p>
            <a:endParaRPr lang="en-US" sz="1600" b="1" i="0" u="none" strike="noStrike" baseline="0">
              <a:solidFill>
                <a:srgbClr val="000099"/>
              </a:solidFill>
              <a:latin typeface="Arial" panose="020B0604020202020204" pitchFamily="34" charset="0"/>
            </a:endParaRPr>
          </a:p>
          <a:p>
            <a:pPr marL="342900" indent="-342900">
              <a:buAutoNum type="arabicPeriod"/>
            </a:pPr>
            <a:r>
              <a:rPr lang="en-US" sz="1600" b="1" i="0" u="none" strike="noStrike" baseline="0">
                <a:solidFill>
                  <a:srgbClr val="000099"/>
                </a:solidFill>
                <a:latin typeface="Arial" panose="020B0604020202020204" pitchFamily="34" charset="0"/>
              </a:rPr>
              <a:t>True </a:t>
            </a:r>
            <a:r>
              <a:rPr lang="en-US" sz="1600" b="0" i="0" u="none" strike="noStrike" baseline="0">
                <a:solidFill>
                  <a:srgbClr val="000099"/>
                </a:solidFill>
                <a:latin typeface="Arial" panose="020B0604020202020204" pitchFamily="34" charset="0"/>
              </a:rPr>
              <a:t>	</a:t>
            </a:r>
            <a:r>
              <a:rPr lang="en-US" sz="1600" b="1" i="0" u="none" strike="noStrike" baseline="0">
                <a:solidFill>
                  <a:srgbClr val="000099"/>
                </a:solidFill>
                <a:latin typeface="Arial" panose="020B0604020202020204" pitchFamily="34" charset="0"/>
              </a:rPr>
              <a:t>False </a:t>
            </a:r>
            <a:r>
              <a:rPr lang="en-US" sz="1600" b="0" i="0" u="none" strike="noStrike" baseline="0">
                <a:solidFill>
                  <a:srgbClr val="000099"/>
                </a:solidFill>
                <a:latin typeface="Arial" panose="020B0604020202020204" pitchFamily="34" charset="0"/>
              </a:rPr>
              <a:t>	</a:t>
            </a:r>
          </a:p>
          <a:p>
            <a:r>
              <a:rPr lang="en-US" sz="1600" b="0" i="0" u="none" strike="noStrike" baseline="0">
                <a:solidFill>
                  <a:srgbClr val="000099"/>
                </a:solidFill>
                <a:latin typeface="Arial" panose="020B0604020202020204" pitchFamily="34" charset="0"/>
              </a:rPr>
              <a:t>Pests are any organisms that pose health, environmental, economic, or aesthetic risks 	</a:t>
            </a:r>
          </a:p>
          <a:p>
            <a:endParaRPr lang="en-US" sz="1600" b="1" i="0" u="none" strike="noStrike" baseline="0">
              <a:solidFill>
                <a:srgbClr val="000099"/>
              </a:solidFill>
              <a:latin typeface="Arial" panose="020B0604020202020204" pitchFamily="34" charset="0"/>
            </a:endParaRPr>
          </a:p>
          <a:p>
            <a:r>
              <a:rPr lang="en-US" sz="1600" b="1" i="0" u="none" strike="noStrike" baseline="0">
                <a:solidFill>
                  <a:srgbClr val="000099"/>
                </a:solidFill>
                <a:latin typeface="Arial" panose="020B0604020202020204" pitchFamily="34" charset="0"/>
              </a:rPr>
              <a:t>2. True </a:t>
            </a:r>
            <a:r>
              <a:rPr lang="en-US" sz="1600" b="0" i="0" u="none" strike="noStrike" baseline="0">
                <a:solidFill>
                  <a:srgbClr val="000099"/>
                </a:solidFill>
                <a:latin typeface="Arial" panose="020B0604020202020204" pitchFamily="34" charset="0"/>
              </a:rPr>
              <a:t>	</a:t>
            </a:r>
            <a:r>
              <a:rPr lang="en-US" sz="1600" b="1" i="0" u="none" strike="noStrike" baseline="0">
                <a:solidFill>
                  <a:srgbClr val="000099"/>
                </a:solidFill>
                <a:latin typeface="Arial" panose="020B0604020202020204" pitchFamily="34" charset="0"/>
              </a:rPr>
              <a:t>False </a:t>
            </a:r>
            <a:r>
              <a:rPr lang="en-US" sz="1600" b="0" i="0" u="none" strike="noStrike" baseline="0">
                <a:solidFill>
                  <a:srgbClr val="000099"/>
                </a:solidFill>
                <a:latin typeface="Arial" panose="020B0604020202020204" pitchFamily="34" charset="0"/>
              </a:rPr>
              <a:t>	</a:t>
            </a:r>
          </a:p>
          <a:p>
            <a:r>
              <a:rPr lang="en-US" sz="1600" b="0" i="0" u="none" strike="noStrike" baseline="0">
                <a:solidFill>
                  <a:srgbClr val="000099"/>
                </a:solidFill>
                <a:latin typeface="Arial"/>
                <a:cs typeface="Arial"/>
              </a:rPr>
              <a:t>You do not need to report </a:t>
            </a:r>
            <a:r>
              <a:rPr lang="en-US" sz="1600">
                <a:solidFill>
                  <a:srgbClr val="000099"/>
                </a:solidFill>
                <a:latin typeface="Arial"/>
                <a:cs typeface="Arial"/>
              </a:rPr>
              <a:t>signs of pest or pest activity because the pest</a:t>
            </a:r>
            <a:r>
              <a:rPr lang="en-US" sz="1600" b="0" i="0" u="none" strike="noStrike" baseline="0">
                <a:solidFill>
                  <a:srgbClr val="000099"/>
                </a:solidFill>
                <a:latin typeface="Arial"/>
                <a:cs typeface="Arial"/>
              </a:rPr>
              <a:t> control operator (PCO) </a:t>
            </a:r>
            <a:r>
              <a:rPr lang="en-US" sz="1600">
                <a:solidFill>
                  <a:srgbClr val="000099"/>
                </a:solidFill>
                <a:latin typeface="Arial"/>
                <a:cs typeface="Arial"/>
              </a:rPr>
              <a:t>will find </a:t>
            </a:r>
            <a:r>
              <a:rPr lang="en-US" sz="1600" b="0" i="0" u="none" strike="noStrike" baseline="0">
                <a:solidFill>
                  <a:srgbClr val="000099"/>
                </a:solidFill>
                <a:latin typeface="Arial"/>
                <a:cs typeface="Arial"/>
              </a:rPr>
              <a:t>the pest infestation. </a:t>
            </a:r>
          </a:p>
          <a:p>
            <a:endParaRPr lang="en-US" sz="1600" b="1" i="0" u="none" strike="noStrike" baseline="0">
              <a:solidFill>
                <a:srgbClr val="000099"/>
              </a:solidFill>
              <a:latin typeface="Arial" panose="020B0604020202020204" pitchFamily="34" charset="0"/>
            </a:endParaRPr>
          </a:p>
          <a:p>
            <a:r>
              <a:rPr lang="en-US" sz="1600" b="1" i="0" u="none" strike="noStrike" baseline="0">
                <a:solidFill>
                  <a:srgbClr val="000099"/>
                </a:solidFill>
                <a:latin typeface="Arial" panose="020B0604020202020204" pitchFamily="34" charset="0"/>
              </a:rPr>
              <a:t>3. True </a:t>
            </a:r>
            <a:r>
              <a:rPr lang="en-US" sz="1600" b="0" i="0" u="none" strike="noStrike" baseline="0">
                <a:solidFill>
                  <a:srgbClr val="000099"/>
                </a:solidFill>
                <a:latin typeface="Arial" panose="020B0604020202020204" pitchFamily="34" charset="0"/>
              </a:rPr>
              <a:t>	</a:t>
            </a:r>
            <a:r>
              <a:rPr lang="en-US" sz="1600" b="1" i="0" u="none" strike="noStrike" baseline="0">
                <a:solidFill>
                  <a:srgbClr val="000099"/>
                </a:solidFill>
                <a:latin typeface="Arial" panose="020B0604020202020204" pitchFamily="34" charset="0"/>
              </a:rPr>
              <a:t>False </a:t>
            </a:r>
            <a:r>
              <a:rPr lang="en-US" sz="1600" b="0" i="0" u="none" strike="noStrike" baseline="0">
                <a:solidFill>
                  <a:srgbClr val="000099"/>
                </a:solidFill>
                <a:latin typeface="Arial" panose="020B0604020202020204" pitchFamily="34" charset="0"/>
              </a:rPr>
              <a:t>	</a:t>
            </a:r>
          </a:p>
          <a:p>
            <a:r>
              <a:rPr lang="en-US" sz="1600">
                <a:solidFill>
                  <a:srgbClr val="000099"/>
                </a:solidFill>
                <a:latin typeface="Arial"/>
                <a:cs typeface="Arial"/>
              </a:rPr>
              <a:t>The most effective way to prevent pest infestation is to deny</a:t>
            </a:r>
            <a:r>
              <a:rPr lang="en-US" sz="1600" b="0" i="0" u="none" strike="noStrike" baseline="0">
                <a:solidFill>
                  <a:srgbClr val="000099"/>
                </a:solidFill>
                <a:latin typeface="Arial"/>
                <a:cs typeface="Arial"/>
              </a:rPr>
              <a:t> </a:t>
            </a:r>
            <a:r>
              <a:rPr lang="en-US" sz="1600">
                <a:solidFill>
                  <a:srgbClr val="000099"/>
                </a:solidFill>
                <a:latin typeface="Arial"/>
                <a:cs typeface="Arial"/>
              </a:rPr>
              <a:t>access </a:t>
            </a:r>
            <a:r>
              <a:rPr lang="en-US" sz="1600" b="0" i="0" u="none" strike="noStrike" baseline="0">
                <a:solidFill>
                  <a:srgbClr val="000099"/>
                </a:solidFill>
                <a:latin typeface="Arial"/>
                <a:cs typeface="Arial"/>
              </a:rPr>
              <a:t>(</a:t>
            </a:r>
            <a:r>
              <a:rPr lang="en-US" sz="1600">
                <a:solidFill>
                  <a:srgbClr val="000099"/>
                </a:solidFill>
                <a:latin typeface="Arial"/>
                <a:cs typeface="Arial"/>
              </a:rPr>
              <a:t>exclusion</a:t>
            </a:r>
            <a:r>
              <a:rPr lang="en-US" sz="1600" b="0" i="0" u="none" strike="noStrike" baseline="0">
                <a:solidFill>
                  <a:srgbClr val="000099"/>
                </a:solidFill>
                <a:latin typeface="Arial"/>
                <a:cs typeface="Arial"/>
              </a:rPr>
              <a:t>);  eliminate sources of food, water, and shelter; work with a licensed pest control operator. </a:t>
            </a:r>
          </a:p>
          <a:p>
            <a:endParaRPr lang="en-US" sz="1600" b="1" i="0" u="none" strike="noStrike" baseline="0">
              <a:solidFill>
                <a:srgbClr val="000099"/>
              </a:solidFill>
              <a:latin typeface="Arial" panose="020B0604020202020204" pitchFamily="34" charset="0"/>
            </a:endParaRPr>
          </a:p>
          <a:p>
            <a:r>
              <a:rPr lang="en-US" sz="1600" b="1" i="0" u="none" strike="noStrike" baseline="0">
                <a:solidFill>
                  <a:srgbClr val="000099"/>
                </a:solidFill>
                <a:latin typeface="Arial" panose="020B0604020202020204" pitchFamily="34" charset="0"/>
              </a:rPr>
              <a:t>4. True </a:t>
            </a:r>
            <a:r>
              <a:rPr lang="en-US" sz="1600" b="0" i="0" u="none" strike="noStrike" baseline="0">
                <a:solidFill>
                  <a:srgbClr val="000099"/>
                </a:solidFill>
                <a:latin typeface="Arial" panose="020B0604020202020204" pitchFamily="34" charset="0"/>
              </a:rPr>
              <a:t>	</a:t>
            </a:r>
            <a:r>
              <a:rPr lang="en-US" sz="1600" b="1" i="0" u="none" strike="noStrike" baseline="0">
                <a:solidFill>
                  <a:srgbClr val="000099"/>
                </a:solidFill>
                <a:latin typeface="Arial" panose="020B0604020202020204" pitchFamily="34" charset="0"/>
              </a:rPr>
              <a:t>False </a:t>
            </a:r>
            <a:r>
              <a:rPr lang="en-US" sz="1600" b="0" i="0" u="none" strike="noStrike" baseline="0">
                <a:solidFill>
                  <a:srgbClr val="000099"/>
                </a:solidFill>
                <a:latin typeface="Arial" panose="020B0604020202020204" pitchFamily="34" charset="0"/>
              </a:rPr>
              <a:t>	</a:t>
            </a:r>
          </a:p>
          <a:p>
            <a:r>
              <a:rPr lang="en-US" sz="1600">
                <a:solidFill>
                  <a:srgbClr val="000099"/>
                </a:solidFill>
                <a:latin typeface="Arial" panose="020B0604020202020204" pitchFamily="34" charset="0"/>
              </a:rPr>
              <a:t>All employees must fill-out th</a:t>
            </a:r>
            <a:r>
              <a:rPr lang="en-US" sz="1600" b="0" i="0" u="none" strike="noStrike" baseline="0">
                <a:solidFill>
                  <a:srgbClr val="000099"/>
                </a:solidFill>
                <a:latin typeface="Arial" panose="020B0604020202020204" pitchFamily="34" charset="0"/>
              </a:rPr>
              <a:t>e Pest Activity/Sightings Log whenever they notice any pest activity in the foodservice premises.</a:t>
            </a:r>
          </a:p>
          <a:p>
            <a:endParaRPr lang="en-US" sz="1600" b="1" i="0" u="none" strike="noStrike" baseline="0">
              <a:solidFill>
                <a:srgbClr val="000099"/>
              </a:solidFill>
              <a:latin typeface="Arial" panose="020B0604020202020204" pitchFamily="34" charset="0"/>
            </a:endParaRPr>
          </a:p>
          <a:p>
            <a:r>
              <a:rPr lang="en-US" sz="1600" b="1" i="0" u="none" strike="noStrike" baseline="0">
                <a:solidFill>
                  <a:srgbClr val="000099"/>
                </a:solidFill>
                <a:latin typeface="Arial" panose="020B0604020202020204" pitchFamily="34" charset="0"/>
              </a:rPr>
              <a:t>5. True </a:t>
            </a:r>
            <a:r>
              <a:rPr lang="en-US" sz="1600" b="0" i="0" u="none" strike="noStrike" baseline="0">
                <a:solidFill>
                  <a:srgbClr val="000099"/>
                </a:solidFill>
                <a:latin typeface="Arial" panose="020B0604020202020204" pitchFamily="34" charset="0"/>
              </a:rPr>
              <a:t>	</a:t>
            </a:r>
            <a:r>
              <a:rPr lang="en-US" sz="1600" b="1" i="0" u="none" strike="noStrike" baseline="0">
                <a:solidFill>
                  <a:srgbClr val="000099"/>
                </a:solidFill>
                <a:latin typeface="Arial" panose="020B0604020202020204" pitchFamily="34" charset="0"/>
              </a:rPr>
              <a:t>False </a:t>
            </a:r>
            <a:r>
              <a:rPr lang="en-US" sz="1600" b="0" i="0" u="none" strike="noStrike" baseline="0">
                <a:solidFill>
                  <a:srgbClr val="000099"/>
                </a:solidFill>
                <a:latin typeface="Arial" panose="020B0604020202020204" pitchFamily="34" charset="0"/>
              </a:rPr>
              <a:t>	</a:t>
            </a:r>
          </a:p>
          <a:p>
            <a:r>
              <a:rPr lang="en-US" sz="1600" b="0" i="0" u="none" strike="noStrike" baseline="0">
                <a:solidFill>
                  <a:srgbClr val="000099"/>
                </a:solidFill>
                <a:latin typeface="Arial" panose="020B0604020202020204" pitchFamily="34" charset="0"/>
              </a:rPr>
              <a:t>Pests can harm your business's reputation, damage your facilities and inventory, and carry harmful diseases, including foodborne illnesses</a:t>
            </a:r>
          </a:p>
          <a:p>
            <a:r>
              <a:rPr lang="en-US" sz="1200" b="0" i="0" u="none" strike="noStrike" baseline="0">
                <a:solidFill>
                  <a:srgbClr val="000000"/>
                </a:solidFill>
                <a:latin typeface="Arial" panose="020B0604020202020204" pitchFamily="34" charset="0"/>
              </a:rPr>
              <a:t>	</a:t>
            </a:r>
          </a:p>
        </p:txBody>
      </p:sp>
    </p:spTree>
    <p:extLst>
      <p:ext uri="{BB962C8B-B14F-4D97-AF65-F5344CB8AC3E}">
        <p14:creationId xmlns:p14="http://schemas.microsoft.com/office/powerpoint/2010/main" val="140382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B9C30-7114-9F1B-74D3-129773B4430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9B9793-6199-60BC-5AE2-6137054DFAA9}"/>
              </a:ext>
            </a:extLst>
          </p:cNvPr>
          <p:cNvSpPr>
            <a:spLocks noGrp="1"/>
          </p:cNvSpPr>
          <p:nvPr>
            <p:ph type="ftr" sz="quarter" idx="17"/>
          </p:nvPr>
        </p:nvSpPr>
        <p:spPr>
          <a:xfrm>
            <a:off x="439432" y="6548404"/>
            <a:ext cx="11600328" cy="11541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Food Safety Training Presentation © Sodexo 2025. All rights Reserved                                                                                                                                                                                                                                                                                                             </a:t>
            </a:r>
            <a:endParaRPr kumimoji="0" lang="en-US" sz="750" b="0" i="0" u="none" strike="noStrike" kern="1200" cap="none" spc="0" normalizeH="0" baseline="0" noProof="0">
              <a:ln>
                <a:noFill/>
              </a:ln>
              <a:solidFill>
                <a:srgbClr val="2A295C"/>
              </a:solidFill>
              <a:effectLst/>
              <a:uLnTx/>
              <a:uFillTx/>
              <a:latin typeface="Abadi Extra Light" panose="020F0502020204030204" pitchFamily="34" charset="0"/>
              <a:ea typeface="+mn-ea"/>
              <a:cs typeface="+mn-cs"/>
            </a:endParaRPr>
          </a:p>
        </p:txBody>
      </p:sp>
      <p:pic>
        <p:nvPicPr>
          <p:cNvPr id="7" name="Picture 6">
            <a:extLst>
              <a:ext uri="{FF2B5EF4-FFF2-40B4-BE49-F238E27FC236}">
                <a16:creationId xmlns:a16="http://schemas.microsoft.com/office/drawing/2014/main" id="{AC6E6440-A836-0793-709A-938A898579DA}"/>
              </a:ext>
            </a:extLst>
          </p:cNvPr>
          <p:cNvPicPr>
            <a:picLocks noChangeAspect="1"/>
          </p:cNvPicPr>
          <p:nvPr/>
        </p:nvPicPr>
        <p:blipFill>
          <a:blip r:embed="rId3"/>
          <a:stretch>
            <a:fillRect/>
          </a:stretch>
        </p:blipFill>
        <p:spPr>
          <a:xfrm>
            <a:off x="189954" y="5588976"/>
            <a:ext cx="11600329" cy="845055"/>
          </a:xfrm>
          <a:prstGeom prst="rect">
            <a:avLst/>
          </a:prstGeom>
        </p:spPr>
      </p:pic>
      <p:sp>
        <p:nvSpPr>
          <p:cNvPr id="8" name="Title 5">
            <a:extLst>
              <a:ext uri="{FF2B5EF4-FFF2-40B4-BE49-F238E27FC236}">
                <a16:creationId xmlns:a16="http://schemas.microsoft.com/office/drawing/2014/main" id="{9981C2AB-F64D-73F3-B19E-DCBBAABC74C8}"/>
              </a:ext>
            </a:extLst>
          </p:cNvPr>
          <p:cNvSpPr>
            <a:spLocks noGrp="1"/>
          </p:cNvSpPr>
          <p:nvPr>
            <p:ph type="title"/>
          </p:nvPr>
        </p:nvSpPr>
        <p:spPr>
          <a:xfrm>
            <a:off x="485775" y="198924"/>
            <a:ext cx="10515600" cy="346249"/>
          </a:xfrm>
        </p:spPr>
        <p:txBody>
          <a:bodyPr/>
          <a:lstStyle/>
          <a:p>
            <a:r>
              <a:rPr lang="en-US">
                <a:solidFill>
                  <a:schemeClr val="bg2"/>
                </a:solidFill>
                <a:latin typeface="Sansa Pro Bold"/>
              </a:rPr>
              <a:t>Knowledge Check: Pest Control</a:t>
            </a:r>
            <a:endParaRPr lang="en-US">
              <a:solidFill>
                <a:schemeClr val="bg2"/>
              </a:solidFill>
              <a:latin typeface="Sansa Pro Bold" panose="02000603080000020004" pitchFamily="50" charset="0"/>
            </a:endParaRPr>
          </a:p>
        </p:txBody>
      </p:sp>
      <p:sp>
        <p:nvSpPr>
          <p:cNvPr id="6" name="Slide Number Placeholder 5">
            <a:extLst>
              <a:ext uri="{FF2B5EF4-FFF2-40B4-BE49-F238E27FC236}">
                <a16:creationId xmlns:a16="http://schemas.microsoft.com/office/drawing/2014/main" id="{110EC907-FC88-2A2D-6E9E-93EFFB1FAA31}"/>
              </a:ext>
            </a:extLst>
          </p:cNvPr>
          <p:cNvSpPr>
            <a:spLocks noGrp="1"/>
          </p:cNvSpPr>
          <p:nvPr>
            <p:ph type="sldNum" sz="quarter" idx="18"/>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6B54B0F7-55DD-40D6-B7F4-70B586885C0B}" type="slidenum">
              <a:rPr kumimoji="0" lang="en-US" sz="700" b="0" i="0" u="none" strike="noStrike" kern="1200" cap="none" spc="0" normalizeH="0" baseline="0" noProof="0" smtClean="0">
                <a:ln>
                  <a:noFill/>
                </a:ln>
                <a:solidFill>
                  <a:srgbClr val="2A295C"/>
                </a:solidFill>
                <a:effectLst/>
                <a:uLnTx/>
                <a:uFillTx/>
                <a:latin typeface="Arial" panose="020B0604020202020204"/>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15</a:t>
            </a:fld>
            <a:endParaRPr kumimoji="0" lang="en-US" sz="700" b="0" i="0" u="none" strike="noStrike" kern="1200" cap="none" spc="0" normalizeH="0" baseline="0" noProof="0">
              <a:ln>
                <a:noFill/>
              </a:ln>
              <a:solidFill>
                <a:srgbClr val="2A295C"/>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557F7985-BEE4-7B7C-70CA-EBF93773F8BE}"/>
              </a:ext>
            </a:extLst>
          </p:cNvPr>
          <p:cNvSpPr txBox="1"/>
          <p:nvPr/>
        </p:nvSpPr>
        <p:spPr>
          <a:xfrm>
            <a:off x="439431" y="659546"/>
            <a:ext cx="11192129" cy="5201424"/>
          </a:xfrm>
          <a:prstGeom prst="rect">
            <a:avLst/>
          </a:prstGeom>
          <a:noFill/>
        </p:spPr>
        <p:txBody>
          <a:bodyPr wrap="square" lIns="91440" tIns="45720" rIns="91440" bIns="45720" anchor="t">
            <a:spAutoFit/>
          </a:bodyPr>
          <a:lstStyle/>
          <a:p>
            <a:r>
              <a:rPr lang="en-US" sz="1600" b="1" i="0" u="none" strike="noStrike" baseline="0">
                <a:solidFill>
                  <a:srgbClr val="000099"/>
                </a:solidFill>
                <a:latin typeface="Arial"/>
                <a:cs typeface="Arial"/>
              </a:rPr>
              <a:t>Circle either True or False </a:t>
            </a:r>
          </a:p>
          <a:p>
            <a:endParaRPr lang="en-US" sz="1600" b="1" i="0" u="none" strike="noStrike" baseline="0">
              <a:solidFill>
                <a:srgbClr val="000099"/>
              </a:solidFill>
              <a:latin typeface="Arial" panose="020B0604020202020204" pitchFamily="34" charset="0"/>
            </a:endParaRPr>
          </a:p>
          <a:p>
            <a:pPr marL="342900" indent="-342900">
              <a:buAutoNum type="arabicPeriod"/>
            </a:pPr>
            <a:r>
              <a:rPr lang="en-US" sz="1600" b="1" i="0" u="none" strike="noStrike" baseline="0">
                <a:solidFill>
                  <a:srgbClr val="000099"/>
                </a:solidFill>
                <a:highlight>
                  <a:srgbClr val="FFFF00"/>
                </a:highlight>
                <a:latin typeface="Arial"/>
                <a:cs typeface="Arial"/>
              </a:rPr>
              <a:t>True </a:t>
            </a:r>
            <a:r>
              <a:rPr lang="en-US" sz="1600" b="0" i="0" u="none" strike="noStrike" baseline="0">
                <a:solidFill>
                  <a:srgbClr val="000099"/>
                </a:solidFill>
                <a:latin typeface="Arial"/>
                <a:cs typeface="Arial"/>
              </a:rPr>
              <a:t>	</a:t>
            </a:r>
            <a:r>
              <a:rPr lang="en-US" sz="1600" b="1" i="0" u="none" strike="noStrike" baseline="0">
                <a:solidFill>
                  <a:srgbClr val="000099"/>
                </a:solidFill>
                <a:latin typeface="Arial"/>
                <a:cs typeface="Arial"/>
              </a:rPr>
              <a:t>False </a:t>
            </a:r>
            <a:r>
              <a:rPr lang="en-US" sz="1600" b="0" i="0" u="none" strike="noStrike" baseline="0">
                <a:solidFill>
                  <a:srgbClr val="000099"/>
                </a:solidFill>
                <a:latin typeface="Arial"/>
                <a:cs typeface="Arial"/>
              </a:rPr>
              <a:t>	</a:t>
            </a:r>
          </a:p>
          <a:p>
            <a:r>
              <a:rPr lang="en-US" sz="1600" b="0" i="0" u="none" strike="noStrike" baseline="0">
                <a:solidFill>
                  <a:srgbClr val="000099"/>
                </a:solidFill>
                <a:latin typeface="Arial"/>
                <a:cs typeface="Arial"/>
              </a:rPr>
              <a:t>Pests are any organisms that pose health, environmental, economic, or aesthetic risks 	</a:t>
            </a:r>
          </a:p>
          <a:p>
            <a:endParaRPr lang="en-US" sz="1600" b="1" i="0" u="none" strike="noStrike" baseline="0">
              <a:solidFill>
                <a:srgbClr val="000099"/>
              </a:solidFill>
              <a:latin typeface="Arial" panose="020B0604020202020204" pitchFamily="34" charset="0"/>
            </a:endParaRPr>
          </a:p>
          <a:p>
            <a:r>
              <a:rPr lang="en-US" sz="1600" b="1" i="0" u="none" strike="noStrike" baseline="0">
                <a:solidFill>
                  <a:srgbClr val="000099"/>
                </a:solidFill>
                <a:latin typeface="Arial"/>
                <a:cs typeface="Arial"/>
              </a:rPr>
              <a:t>2. True </a:t>
            </a:r>
            <a:r>
              <a:rPr lang="en-US" sz="1600" b="0" i="0" u="none" strike="noStrike" baseline="0">
                <a:solidFill>
                  <a:srgbClr val="000099"/>
                </a:solidFill>
                <a:latin typeface="Arial"/>
                <a:cs typeface="Arial"/>
              </a:rPr>
              <a:t>	</a:t>
            </a:r>
            <a:r>
              <a:rPr lang="en-US" sz="1600" b="1" i="0" u="none" strike="noStrike" baseline="0">
                <a:solidFill>
                  <a:srgbClr val="000099"/>
                </a:solidFill>
                <a:highlight>
                  <a:srgbClr val="FFFF00"/>
                </a:highlight>
                <a:latin typeface="Arial"/>
                <a:cs typeface="Arial"/>
              </a:rPr>
              <a:t>False </a:t>
            </a:r>
            <a:r>
              <a:rPr lang="en-US" sz="1600" b="0" i="0" u="none" strike="noStrike" baseline="0">
                <a:solidFill>
                  <a:srgbClr val="000099"/>
                </a:solidFill>
                <a:highlight>
                  <a:srgbClr val="FFFF00"/>
                </a:highlight>
                <a:latin typeface="Arial"/>
                <a:cs typeface="Arial"/>
              </a:rPr>
              <a:t>	</a:t>
            </a:r>
          </a:p>
          <a:p>
            <a:r>
              <a:rPr lang="en-US" sz="1600" b="0" i="0" u="none" strike="noStrike" baseline="0">
                <a:solidFill>
                  <a:srgbClr val="000099"/>
                </a:solidFill>
                <a:latin typeface="Arial"/>
                <a:cs typeface="Arial"/>
              </a:rPr>
              <a:t>You do not need to report </a:t>
            </a:r>
            <a:r>
              <a:rPr lang="en-US" sz="1600">
                <a:solidFill>
                  <a:srgbClr val="000099"/>
                </a:solidFill>
                <a:latin typeface="Arial"/>
                <a:cs typeface="Arial"/>
              </a:rPr>
              <a:t>signs of </a:t>
            </a:r>
            <a:r>
              <a:rPr lang="en-US" sz="1600" b="0" i="0" u="none" strike="noStrike" baseline="0">
                <a:solidFill>
                  <a:srgbClr val="000099"/>
                </a:solidFill>
                <a:latin typeface="Arial"/>
                <a:cs typeface="Arial"/>
              </a:rPr>
              <a:t>pest or pest </a:t>
            </a:r>
            <a:r>
              <a:rPr lang="en-US" sz="1600">
                <a:solidFill>
                  <a:srgbClr val="000099"/>
                </a:solidFill>
                <a:latin typeface="Arial"/>
                <a:cs typeface="Arial"/>
              </a:rPr>
              <a:t>activity because </a:t>
            </a:r>
            <a:r>
              <a:rPr lang="en-US" sz="1600" b="0" i="0" u="none" strike="noStrike" baseline="0">
                <a:solidFill>
                  <a:srgbClr val="000099"/>
                </a:solidFill>
                <a:latin typeface="Arial"/>
                <a:cs typeface="Arial"/>
              </a:rPr>
              <a:t>the pest control operator (PCO) </a:t>
            </a:r>
            <a:r>
              <a:rPr lang="en-US" sz="1600">
                <a:solidFill>
                  <a:srgbClr val="000099"/>
                </a:solidFill>
                <a:latin typeface="Arial"/>
                <a:cs typeface="Arial"/>
              </a:rPr>
              <a:t>will find </a:t>
            </a:r>
            <a:r>
              <a:rPr lang="en-US" sz="1600" b="0" i="0" u="none" strike="noStrike" baseline="0">
                <a:solidFill>
                  <a:srgbClr val="000099"/>
                </a:solidFill>
                <a:latin typeface="Arial"/>
                <a:cs typeface="Arial"/>
              </a:rPr>
              <a:t>the pest infestation.</a:t>
            </a:r>
            <a:r>
              <a:rPr lang="en-US" sz="1600">
                <a:solidFill>
                  <a:srgbClr val="000099"/>
                </a:solidFill>
                <a:latin typeface="Arial"/>
                <a:cs typeface="Arial"/>
              </a:rPr>
              <a:t> </a:t>
            </a:r>
            <a:endParaRPr lang="en-US"/>
          </a:p>
          <a:p>
            <a:endParaRPr lang="en-US" sz="1600" b="1" i="0" u="none" strike="noStrike" baseline="0">
              <a:solidFill>
                <a:srgbClr val="000099"/>
              </a:solidFill>
              <a:latin typeface="Arial" panose="020B0604020202020204" pitchFamily="34" charset="0"/>
            </a:endParaRPr>
          </a:p>
          <a:p>
            <a:r>
              <a:rPr lang="en-US" sz="1600" b="1" i="0" u="none" strike="noStrike" baseline="0">
                <a:solidFill>
                  <a:srgbClr val="000099"/>
                </a:solidFill>
                <a:latin typeface="Arial"/>
                <a:cs typeface="Arial"/>
              </a:rPr>
              <a:t>3. </a:t>
            </a:r>
            <a:r>
              <a:rPr lang="en-US" sz="1600" b="1" i="0" u="none" strike="noStrike" baseline="0">
                <a:solidFill>
                  <a:srgbClr val="000099"/>
                </a:solidFill>
                <a:highlight>
                  <a:srgbClr val="FFFF00"/>
                </a:highlight>
                <a:latin typeface="Arial"/>
                <a:cs typeface="Arial"/>
              </a:rPr>
              <a:t>True</a:t>
            </a:r>
            <a:r>
              <a:rPr lang="en-US" sz="1600" b="1" i="0" u="none" strike="noStrike" baseline="0">
                <a:solidFill>
                  <a:srgbClr val="000099"/>
                </a:solidFill>
                <a:latin typeface="Arial"/>
                <a:cs typeface="Arial"/>
              </a:rPr>
              <a:t> </a:t>
            </a:r>
            <a:r>
              <a:rPr lang="en-US" sz="1600" b="0" i="0" u="none" strike="noStrike" baseline="0">
                <a:solidFill>
                  <a:srgbClr val="000099"/>
                </a:solidFill>
                <a:latin typeface="Arial"/>
                <a:cs typeface="Arial"/>
              </a:rPr>
              <a:t>	</a:t>
            </a:r>
            <a:r>
              <a:rPr lang="en-US" sz="1600" b="1" i="0" u="none" strike="noStrike" baseline="0">
                <a:solidFill>
                  <a:srgbClr val="000099"/>
                </a:solidFill>
                <a:latin typeface="Arial"/>
                <a:cs typeface="Arial"/>
              </a:rPr>
              <a:t>False </a:t>
            </a:r>
            <a:r>
              <a:rPr lang="en-US" sz="1600" b="0" i="0" u="none" strike="noStrike" baseline="0">
                <a:solidFill>
                  <a:srgbClr val="000099"/>
                </a:solidFill>
                <a:latin typeface="Arial"/>
                <a:cs typeface="Arial"/>
              </a:rPr>
              <a:t>	</a:t>
            </a:r>
          </a:p>
          <a:p>
            <a:r>
              <a:rPr lang="en-US" sz="1600">
                <a:solidFill>
                  <a:srgbClr val="000099"/>
                </a:solidFill>
                <a:latin typeface="Arial"/>
                <a:cs typeface="Arial"/>
              </a:rPr>
              <a:t>The most effective way to prevent pest infestation is to deny access (exclusion);  eliminate sources of food, water, and shelter; work with a licensed pest control operator. </a:t>
            </a:r>
          </a:p>
          <a:p>
            <a:endParaRPr lang="en-US" sz="1600" b="1" i="0" u="none" strike="noStrike" baseline="0">
              <a:solidFill>
                <a:srgbClr val="000099"/>
              </a:solidFill>
              <a:latin typeface="Arial" panose="020B0604020202020204" pitchFamily="34" charset="0"/>
            </a:endParaRPr>
          </a:p>
          <a:p>
            <a:r>
              <a:rPr lang="en-US" sz="1600" b="1" i="0" u="none" strike="noStrike" baseline="0">
                <a:solidFill>
                  <a:srgbClr val="000099"/>
                </a:solidFill>
                <a:latin typeface="Arial"/>
                <a:cs typeface="Arial"/>
              </a:rPr>
              <a:t>4. </a:t>
            </a:r>
            <a:r>
              <a:rPr lang="en-US" sz="1600" b="1" i="0" u="none" strike="noStrike" baseline="0">
                <a:solidFill>
                  <a:srgbClr val="000099"/>
                </a:solidFill>
                <a:highlight>
                  <a:srgbClr val="FFFF00"/>
                </a:highlight>
                <a:latin typeface="Arial"/>
                <a:cs typeface="Arial"/>
              </a:rPr>
              <a:t>True</a:t>
            </a:r>
            <a:r>
              <a:rPr lang="en-US" sz="1600" b="1" i="0" u="none" strike="noStrike" baseline="0">
                <a:solidFill>
                  <a:srgbClr val="000099"/>
                </a:solidFill>
                <a:latin typeface="Arial"/>
                <a:cs typeface="Arial"/>
              </a:rPr>
              <a:t> </a:t>
            </a:r>
            <a:r>
              <a:rPr lang="en-US" sz="1600" b="0" i="0" u="none" strike="noStrike" baseline="0">
                <a:solidFill>
                  <a:srgbClr val="000099"/>
                </a:solidFill>
                <a:latin typeface="Arial"/>
                <a:cs typeface="Arial"/>
              </a:rPr>
              <a:t>	</a:t>
            </a:r>
            <a:r>
              <a:rPr lang="en-US" sz="1600" b="1" i="0" u="none" strike="noStrike" baseline="0">
                <a:solidFill>
                  <a:srgbClr val="000099"/>
                </a:solidFill>
                <a:latin typeface="Arial"/>
                <a:cs typeface="Arial"/>
              </a:rPr>
              <a:t>False </a:t>
            </a:r>
            <a:r>
              <a:rPr lang="en-US" sz="1600" b="0" i="0" u="none" strike="noStrike" baseline="0">
                <a:solidFill>
                  <a:srgbClr val="000099"/>
                </a:solidFill>
                <a:latin typeface="Arial"/>
                <a:cs typeface="Arial"/>
              </a:rPr>
              <a:t>	</a:t>
            </a:r>
          </a:p>
          <a:p>
            <a:r>
              <a:rPr lang="en-US" sz="1600">
                <a:solidFill>
                  <a:srgbClr val="000099"/>
                </a:solidFill>
                <a:latin typeface="Arial"/>
                <a:cs typeface="Arial"/>
              </a:rPr>
              <a:t>All employees must fill-out th</a:t>
            </a:r>
            <a:r>
              <a:rPr lang="en-US" sz="1600" b="0" i="0" u="none" strike="noStrike" baseline="0">
                <a:solidFill>
                  <a:srgbClr val="000099"/>
                </a:solidFill>
                <a:latin typeface="Arial"/>
                <a:cs typeface="Arial"/>
              </a:rPr>
              <a:t>e Pest Activity/Sightings Log whenever they notice any pest activity in the foodservice premises.</a:t>
            </a:r>
          </a:p>
          <a:p>
            <a:endParaRPr lang="en-US" sz="1600" b="1" i="0" u="none" strike="noStrike" baseline="0">
              <a:solidFill>
                <a:srgbClr val="000099"/>
              </a:solidFill>
              <a:latin typeface="Arial" panose="020B0604020202020204" pitchFamily="34" charset="0"/>
            </a:endParaRPr>
          </a:p>
          <a:p>
            <a:r>
              <a:rPr lang="en-US" sz="1600" b="1" i="0" u="none" strike="noStrike" baseline="0">
                <a:solidFill>
                  <a:srgbClr val="000099"/>
                </a:solidFill>
                <a:latin typeface="Arial"/>
                <a:cs typeface="Arial"/>
              </a:rPr>
              <a:t>5. </a:t>
            </a:r>
            <a:r>
              <a:rPr lang="en-US" sz="1600" b="1" i="0" u="none" strike="noStrike" baseline="0">
                <a:solidFill>
                  <a:srgbClr val="000099"/>
                </a:solidFill>
                <a:highlight>
                  <a:srgbClr val="FFFF00"/>
                </a:highlight>
                <a:latin typeface="Arial"/>
                <a:cs typeface="Arial"/>
              </a:rPr>
              <a:t>True</a:t>
            </a:r>
            <a:r>
              <a:rPr lang="en-US" sz="1600" b="1" i="0" u="none" strike="noStrike" baseline="0">
                <a:solidFill>
                  <a:srgbClr val="000099"/>
                </a:solidFill>
                <a:latin typeface="Arial"/>
                <a:cs typeface="Arial"/>
              </a:rPr>
              <a:t> </a:t>
            </a:r>
            <a:r>
              <a:rPr lang="en-US" sz="1600" b="0" i="0" u="none" strike="noStrike" baseline="0">
                <a:solidFill>
                  <a:srgbClr val="000099"/>
                </a:solidFill>
                <a:latin typeface="Arial"/>
                <a:cs typeface="Arial"/>
              </a:rPr>
              <a:t>	</a:t>
            </a:r>
            <a:r>
              <a:rPr lang="en-US" sz="1600" b="1" i="0" u="none" strike="noStrike" baseline="0">
                <a:solidFill>
                  <a:srgbClr val="000099"/>
                </a:solidFill>
                <a:latin typeface="Arial"/>
                <a:cs typeface="Arial"/>
              </a:rPr>
              <a:t>False </a:t>
            </a:r>
            <a:r>
              <a:rPr lang="en-US" sz="1600" b="0" i="0" u="none" strike="noStrike" baseline="0">
                <a:solidFill>
                  <a:srgbClr val="000099"/>
                </a:solidFill>
                <a:latin typeface="Arial"/>
                <a:cs typeface="Arial"/>
              </a:rPr>
              <a:t>	</a:t>
            </a:r>
          </a:p>
          <a:p>
            <a:r>
              <a:rPr lang="en-US" sz="1600" b="0" i="0" u="none" strike="noStrike" baseline="0">
                <a:solidFill>
                  <a:srgbClr val="000099"/>
                </a:solidFill>
                <a:latin typeface="Arial"/>
                <a:cs typeface="Arial"/>
              </a:rPr>
              <a:t>Pests can harm your business's reputation, damage your facilities and inventory, and carry harmful diseases, including foodborne illnesses</a:t>
            </a:r>
          </a:p>
          <a:p>
            <a:r>
              <a:rPr lang="en-US" sz="1200" b="0" i="0" u="none" strike="noStrike" baseline="0">
                <a:solidFill>
                  <a:srgbClr val="000000"/>
                </a:solidFill>
                <a:latin typeface="Arial"/>
                <a:cs typeface="Arial"/>
              </a:rPr>
              <a:t>	</a:t>
            </a:r>
          </a:p>
        </p:txBody>
      </p:sp>
    </p:spTree>
    <p:extLst>
      <p:ext uri="{BB962C8B-B14F-4D97-AF65-F5344CB8AC3E}">
        <p14:creationId xmlns:p14="http://schemas.microsoft.com/office/powerpoint/2010/main" val="380899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DE61973-0EF9-4D64-8930-49548D1317F2}"/>
              </a:ext>
            </a:extLst>
          </p:cNvPr>
          <p:cNvSpPr>
            <a:spLocks noGrp="1"/>
          </p:cNvSpPr>
          <p:nvPr>
            <p:ph type="pic" sz="quarter" idx="64"/>
          </p:nvPr>
        </p:nvSpPr>
        <p:spPr/>
        <p:txBody>
          <a:bodyPr/>
          <a:lstStyle/>
          <a:p>
            <a:endParaRPr lang="en-US"/>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body" sz="quarter" idx="66"/>
          </p:nvPr>
        </p:nvSpPr>
        <p:spPr>
          <a:xfrm>
            <a:off x="442913" y="522514"/>
            <a:ext cx="4979987" cy="4792694"/>
          </a:xfrm>
        </p:spPr>
        <p:txBody>
          <a:bodyPr/>
          <a:lstStyle/>
          <a:p>
            <a:r>
              <a:rPr lang="en-US" noProof="0"/>
              <a:t>04</a:t>
            </a:r>
          </a:p>
          <a:p>
            <a:pPr lvl="1"/>
            <a:r>
              <a:rPr lang="en-US"/>
              <a:t>Questions?</a:t>
            </a:r>
            <a:endParaRPr lang="en-US" noProof="0"/>
          </a:p>
          <a:p>
            <a:pPr lvl="1"/>
            <a:endParaRPr lang="en-US" noProof="0"/>
          </a:p>
        </p:txBody>
      </p:sp>
      <p:sp>
        <p:nvSpPr>
          <p:cNvPr id="3" name="Footer Placeholder 2">
            <a:extLst>
              <a:ext uri="{FF2B5EF4-FFF2-40B4-BE49-F238E27FC236}">
                <a16:creationId xmlns:a16="http://schemas.microsoft.com/office/drawing/2014/main" id="{A365D6F8-F38F-43C9-BB13-0D89D9E8C4C9}"/>
              </a:ext>
            </a:extLst>
          </p:cNvPr>
          <p:cNvSpPr>
            <a:spLocks noGrp="1"/>
          </p:cNvSpPr>
          <p:nvPr>
            <p:ph type="ftr" sz="quarter" idx="67"/>
          </p:nvPr>
        </p:nvSpPr>
        <p:spPr>
          <a:xfrm>
            <a:off x="442913" y="6545473"/>
            <a:ext cx="4114800" cy="115416"/>
          </a:xfrm>
        </p:spPr>
        <p:txBody>
          <a:bodyPr/>
          <a:lstStyle/>
          <a:p>
            <a:r>
              <a:rPr lang="en-US" noProof="0"/>
              <a:t>Food Safety Training Presentation © Sodexo 2025. All rights Reserved                                                                                                                                                                                                                                                                                                             </a:t>
            </a:r>
          </a:p>
        </p:txBody>
      </p:sp>
      <p:pic>
        <p:nvPicPr>
          <p:cNvPr id="4" name="Picture 3">
            <a:extLst>
              <a:ext uri="{FF2B5EF4-FFF2-40B4-BE49-F238E27FC236}">
                <a16:creationId xmlns:a16="http://schemas.microsoft.com/office/drawing/2014/main" id="{936336CE-1C7C-82F0-5CE8-6A7D97A66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900" y="1143000"/>
            <a:ext cx="2286000" cy="2286000"/>
          </a:xfrm>
          <a:prstGeom prst="rect">
            <a:avLst/>
          </a:prstGeom>
        </p:spPr>
      </p:pic>
      <p:sp>
        <p:nvSpPr>
          <p:cNvPr id="5" name="Slide Number Placeholder 4">
            <a:extLst>
              <a:ext uri="{FF2B5EF4-FFF2-40B4-BE49-F238E27FC236}">
                <a16:creationId xmlns:a16="http://schemas.microsoft.com/office/drawing/2014/main" id="{B6ED79C5-A2E0-C51B-4586-33B9BE050B74}"/>
              </a:ext>
            </a:extLst>
          </p:cNvPr>
          <p:cNvSpPr>
            <a:spLocks noGrp="1"/>
          </p:cNvSpPr>
          <p:nvPr>
            <p:ph type="sldNum" sz="quarter" idx="12"/>
          </p:nvPr>
        </p:nvSpPr>
        <p:spPr/>
        <p:txBody>
          <a:bodyPr/>
          <a:lstStyle/>
          <a:p>
            <a:fld id="{6B54B0F7-55DD-40D6-B7F4-70B586885C0B}" type="slidenum">
              <a:rPr lang="en-US" noProof="0" smtClean="0"/>
              <a:t>16</a:t>
            </a:fld>
            <a:endParaRPr lang="en-US" noProof="0"/>
          </a:p>
        </p:txBody>
      </p:sp>
    </p:spTree>
    <p:extLst>
      <p:ext uri="{BB962C8B-B14F-4D97-AF65-F5344CB8AC3E}">
        <p14:creationId xmlns:p14="http://schemas.microsoft.com/office/powerpoint/2010/main" val="84025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F39C281-1558-F901-8B9A-01473B14FDA9}"/>
              </a:ext>
            </a:extLst>
          </p:cNvPr>
          <p:cNvSpPr>
            <a:spLocks noGrp="1"/>
          </p:cNvSpPr>
          <p:nvPr>
            <p:ph type="ftr" sz="quarter" idx="17"/>
          </p:nvPr>
        </p:nvSpPr>
        <p:spPr>
          <a:xfrm>
            <a:off x="439432" y="6548404"/>
            <a:ext cx="4114800" cy="115416"/>
          </a:xfrm>
        </p:spPr>
        <p:txBody>
          <a:bodyPr/>
          <a:lstStyle/>
          <a:p>
            <a:r>
              <a:rPr lang="en-US" noProof="0"/>
              <a:t>Food Safety Training Presentation © Sodexo 2025. All rights Reserved                                                                                                                                                                                                                                                                                                             </a:t>
            </a:r>
            <a:endParaRPr lang="en-US" b="0" noProof="0">
              <a:latin typeface="Abadi Extra Light" panose="020F0502020204030204" pitchFamily="34" charset="0"/>
            </a:endParaRPr>
          </a:p>
        </p:txBody>
      </p:sp>
      <p:sp>
        <p:nvSpPr>
          <p:cNvPr id="5" name="Subtitle 4">
            <a:extLst>
              <a:ext uri="{FF2B5EF4-FFF2-40B4-BE49-F238E27FC236}">
                <a16:creationId xmlns:a16="http://schemas.microsoft.com/office/drawing/2014/main" id="{CB7FC3B5-F993-CC9F-57A5-1D02D32BE026}"/>
              </a:ext>
            </a:extLst>
          </p:cNvPr>
          <p:cNvSpPr>
            <a:spLocks noGrp="1"/>
          </p:cNvSpPr>
          <p:nvPr>
            <p:ph type="subTitle" idx="1"/>
          </p:nvPr>
        </p:nvSpPr>
        <p:spPr>
          <a:xfrm>
            <a:off x="439432" y="793043"/>
            <a:ext cx="11600326" cy="374718"/>
          </a:xfrm>
        </p:spPr>
        <p:txBody>
          <a:bodyPr/>
          <a:lstStyle/>
          <a:p>
            <a:r>
              <a:rPr kumimoji="0" lang="en-US" sz="2400" b="1" i="0" u="none" strike="noStrike" kern="0" cap="none" spc="0" normalizeH="0" baseline="0" noProof="0">
                <a:ln>
                  <a:noFill/>
                </a:ln>
                <a:solidFill>
                  <a:srgbClr val="000099"/>
                </a:solidFill>
                <a:effectLst/>
                <a:uLnTx/>
                <a:uFillTx/>
                <a:latin typeface="Arial" panose="020B0604020202020204" pitchFamily="34" charset="0"/>
                <a:cs typeface="Arial" panose="020B0604020202020204" pitchFamily="34" charset="0"/>
              </a:rPr>
              <a:t>Introduction</a:t>
            </a:r>
          </a:p>
        </p:txBody>
      </p:sp>
      <p:sp>
        <p:nvSpPr>
          <p:cNvPr id="8" name="Title 5">
            <a:extLst>
              <a:ext uri="{FF2B5EF4-FFF2-40B4-BE49-F238E27FC236}">
                <a16:creationId xmlns:a16="http://schemas.microsoft.com/office/drawing/2014/main" id="{8F00925E-6570-9A73-4C72-19FE03927474}"/>
              </a:ext>
            </a:extLst>
          </p:cNvPr>
          <p:cNvSpPr>
            <a:spLocks noGrp="1"/>
          </p:cNvSpPr>
          <p:nvPr>
            <p:ph type="title"/>
          </p:nvPr>
        </p:nvSpPr>
        <p:spPr>
          <a:xfrm>
            <a:off x="439432" y="240905"/>
            <a:ext cx="11695576" cy="498598"/>
          </a:xfrm>
        </p:spPr>
        <p:txBody>
          <a:bodyPr/>
          <a:lstStyle/>
          <a:p>
            <a:r>
              <a:rPr lang="en-US" sz="3600">
                <a:solidFill>
                  <a:srgbClr val="FF0000"/>
                </a:solidFill>
                <a:latin typeface="Sansa Pro Bold" panose="02000603080000020004" pitchFamily="50" charset="0"/>
              </a:rPr>
              <a:t>Pest Control</a:t>
            </a:r>
          </a:p>
        </p:txBody>
      </p:sp>
      <p:sp>
        <p:nvSpPr>
          <p:cNvPr id="9" name="Slide Number Placeholder 8">
            <a:extLst>
              <a:ext uri="{FF2B5EF4-FFF2-40B4-BE49-F238E27FC236}">
                <a16:creationId xmlns:a16="http://schemas.microsoft.com/office/drawing/2014/main" id="{928D158E-5FE9-D096-9F90-F1D90154DC1F}"/>
              </a:ext>
            </a:extLst>
          </p:cNvPr>
          <p:cNvSpPr>
            <a:spLocks noGrp="1"/>
          </p:cNvSpPr>
          <p:nvPr>
            <p:ph type="sldNum" sz="quarter" idx="18"/>
          </p:nvPr>
        </p:nvSpPr>
        <p:spPr/>
        <p:txBody>
          <a:bodyPr/>
          <a:lstStyle/>
          <a:p>
            <a:fld id="{6B54B0F7-55DD-40D6-B7F4-70B586885C0B}" type="slidenum">
              <a:rPr lang="en-US" noProof="0" smtClean="0"/>
              <a:t>2</a:t>
            </a:fld>
            <a:endParaRPr lang="en-US" noProof="0"/>
          </a:p>
        </p:txBody>
      </p:sp>
      <p:pic>
        <p:nvPicPr>
          <p:cNvPr id="2" name="Picture 1">
            <a:extLst>
              <a:ext uri="{FF2B5EF4-FFF2-40B4-BE49-F238E27FC236}">
                <a16:creationId xmlns:a16="http://schemas.microsoft.com/office/drawing/2014/main" id="{5A79C03A-7C1F-2CC6-2181-E2E4ED18BC6F}"/>
              </a:ext>
            </a:extLst>
          </p:cNvPr>
          <p:cNvPicPr>
            <a:picLocks noChangeAspect="1"/>
          </p:cNvPicPr>
          <p:nvPr/>
        </p:nvPicPr>
        <p:blipFill>
          <a:blip r:embed="rId3"/>
          <a:stretch>
            <a:fillRect/>
          </a:stretch>
        </p:blipFill>
        <p:spPr>
          <a:xfrm>
            <a:off x="189954" y="5588976"/>
            <a:ext cx="11600329" cy="845055"/>
          </a:xfrm>
          <a:prstGeom prst="rect">
            <a:avLst/>
          </a:prstGeom>
        </p:spPr>
      </p:pic>
      <p:sp>
        <p:nvSpPr>
          <p:cNvPr id="6" name="TextBox 5">
            <a:extLst>
              <a:ext uri="{FF2B5EF4-FFF2-40B4-BE49-F238E27FC236}">
                <a16:creationId xmlns:a16="http://schemas.microsoft.com/office/drawing/2014/main" id="{54E5F5F3-AA52-3865-FE00-A1C3D444FB6A}"/>
              </a:ext>
            </a:extLst>
          </p:cNvPr>
          <p:cNvSpPr txBox="1"/>
          <p:nvPr/>
        </p:nvSpPr>
        <p:spPr>
          <a:xfrm>
            <a:off x="365837" y="1765482"/>
            <a:ext cx="11600327" cy="2462213"/>
          </a:xfrm>
          <a:prstGeom prst="rect">
            <a:avLst/>
          </a:prstGeom>
          <a:noFill/>
        </p:spPr>
        <p:txBody>
          <a:bodyPr wrap="square" lIns="91440" tIns="45720" rIns="91440" bIns="4572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b="0" i="0">
                <a:solidFill>
                  <a:srgbClr val="000099"/>
                </a:solidFill>
                <a:effectLst/>
                <a:latin typeface="Arial" panose="020B0604020202020204" pitchFamily="34" charset="0"/>
                <a:cs typeface="Arial" panose="020B0604020202020204" pitchFamily="34" charset="0"/>
              </a:rPr>
              <a:t>Controlling pests is vital for reducing food waste, ensuring food safety, and safeguarding public health. </a:t>
            </a:r>
          </a:p>
          <a:p>
            <a:pPr marL="0" marR="0" lvl="0" indent="0" defTabSz="914400" eaLnBrk="1" fontAlgn="auto" latinLnBrk="0" hangingPunct="1">
              <a:lnSpc>
                <a:spcPct val="100000"/>
              </a:lnSpc>
              <a:spcBef>
                <a:spcPts val="0"/>
              </a:spcBef>
              <a:spcAft>
                <a:spcPts val="0"/>
              </a:spcAft>
              <a:buClrTx/>
              <a:buSzTx/>
              <a:buFontTx/>
              <a:buNone/>
              <a:tabLst/>
              <a:defRPr/>
            </a:pPr>
            <a:endParaRPr lang="en-US" sz="2200" b="0" i="0">
              <a:solidFill>
                <a:srgbClr val="000099"/>
              </a:solidFill>
              <a:effectLst/>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200">
                <a:solidFill>
                  <a:srgbClr val="000099"/>
                </a:solidFill>
                <a:latin typeface="Arial"/>
                <a:cs typeface="Arial"/>
              </a:rPr>
              <a:t>I</a:t>
            </a:r>
            <a:r>
              <a:rPr lang="en-US" sz="2200" b="0" i="0">
                <a:solidFill>
                  <a:srgbClr val="000099"/>
                </a:solidFill>
                <a:effectLst/>
                <a:latin typeface="Arial"/>
                <a:cs typeface="Arial"/>
              </a:rPr>
              <a:t>t is essential for Sodexo and our clients to invest in professional commercial pest control.</a:t>
            </a:r>
          </a:p>
          <a:p>
            <a:pPr marL="0" marR="0" lvl="0" indent="0" defTabSz="914400" eaLnBrk="1" fontAlgn="auto" latinLnBrk="0" hangingPunct="1">
              <a:lnSpc>
                <a:spcPct val="100000"/>
              </a:lnSpc>
              <a:spcBef>
                <a:spcPts val="0"/>
              </a:spcBef>
              <a:spcAft>
                <a:spcPts val="0"/>
              </a:spcAft>
              <a:buClrTx/>
              <a:buSzTx/>
              <a:buFontTx/>
              <a:buNone/>
              <a:tabLst/>
              <a:defRPr/>
            </a:pPr>
            <a:endParaRPr lang="en-US" sz="2200" b="0" i="0">
              <a:solidFill>
                <a:srgbClr val="000099"/>
              </a:solidFill>
              <a:effectLst/>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lang="en-US" sz="2200">
                <a:solidFill>
                  <a:srgbClr val="000099"/>
                </a:solidFill>
                <a:latin typeface="Arial"/>
                <a:cs typeface="Arial"/>
              </a:rPr>
              <a:t>A</a:t>
            </a:r>
            <a:r>
              <a:rPr lang="en-US" sz="2200" b="0" i="0">
                <a:solidFill>
                  <a:srgbClr val="000099"/>
                </a:solidFill>
                <a:effectLst/>
                <a:latin typeface="Arial"/>
                <a:cs typeface="Arial"/>
              </a:rPr>
              <a:t>n effective pest management program helps protect </a:t>
            </a:r>
            <a:r>
              <a:rPr lang="en-US" sz="2200">
                <a:solidFill>
                  <a:srgbClr val="000099"/>
                </a:solidFill>
                <a:latin typeface="Arial"/>
                <a:cs typeface="Arial"/>
              </a:rPr>
              <a:t>our</a:t>
            </a:r>
            <a:r>
              <a:rPr lang="en-US" sz="2200" b="0" i="0">
                <a:solidFill>
                  <a:srgbClr val="000099"/>
                </a:solidFill>
                <a:effectLst/>
                <a:latin typeface="Arial"/>
                <a:cs typeface="Arial"/>
              </a:rPr>
              <a:t> business from financial losses and enhances employee productivity.</a:t>
            </a:r>
            <a:endParaRPr kumimoji="0" lang="en-US" sz="2200" i="0" u="none" strike="noStrike" kern="0" cap="none" spc="0" normalizeH="0" baseline="0" noProof="0">
              <a:ln>
                <a:noFill/>
              </a:ln>
              <a:solidFill>
                <a:srgbClr val="000099"/>
              </a:solidFill>
              <a:effectLst/>
              <a:uLnTx/>
              <a:uFillTx/>
              <a:latin typeface="Arial"/>
              <a:cs typeface="Arial"/>
            </a:endParaRPr>
          </a:p>
        </p:txBody>
      </p:sp>
    </p:spTree>
    <p:extLst>
      <p:ext uri="{BB962C8B-B14F-4D97-AF65-F5344CB8AC3E}">
        <p14:creationId xmlns:p14="http://schemas.microsoft.com/office/powerpoint/2010/main" val="405433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DE61973-0EF9-4D64-8930-49548D1317F2}"/>
              </a:ext>
            </a:extLst>
          </p:cNvPr>
          <p:cNvSpPr>
            <a:spLocks noGrp="1"/>
          </p:cNvSpPr>
          <p:nvPr>
            <p:ph type="pic" sz="quarter" idx="64"/>
          </p:nvPr>
        </p:nvSpPr>
        <p:spPr/>
        <p:txBody>
          <a:bodyPr/>
          <a:lstStyle/>
          <a:p>
            <a:endParaRPr lang="en-US"/>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body" sz="quarter" idx="66"/>
          </p:nvPr>
        </p:nvSpPr>
        <p:spPr>
          <a:xfrm>
            <a:off x="442913" y="522514"/>
            <a:ext cx="4979987" cy="4792694"/>
          </a:xfrm>
        </p:spPr>
        <p:txBody>
          <a:bodyPr vert="horz" wrap="square" lIns="468000" tIns="1152000" rIns="0" bIns="0" rtlCol="0" anchor="t">
            <a:noAutofit/>
          </a:bodyPr>
          <a:lstStyle/>
          <a:p>
            <a:r>
              <a:rPr lang="en-US" noProof="0"/>
              <a:t>01</a:t>
            </a:r>
          </a:p>
          <a:p>
            <a:pPr lvl="1"/>
            <a:r>
              <a:rPr lang="en-US" sz="2800"/>
              <a:t>Impact of Pests </a:t>
            </a:r>
          </a:p>
          <a:p>
            <a:pPr lvl="2">
              <a:buFont typeface="+mj-lt"/>
              <a:buAutoNum type="romanUcPeriod"/>
            </a:pPr>
            <a:r>
              <a:rPr lang="en-US" noProof="0"/>
              <a:t>What is a pest?</a:t>
            </a:r>
          </a:p>
          <a:p>
            <a:pPr lvl="2">
              <a:buFont typeface="+mj-lt"/>
              <a:buAutoNum type="romanUcPeriod"/>
            </a:pPr>
            <a:r>
              <a:rPr lang="en-US" noProof="0"/>
              <a:t>What are the food hazards associated with pest?</a:t>
            </a:r>
            <a:endParaRPr lang="en-US">
              <a:cs typeface="Arial"/>
            </a:endParaRPr>
          </a:p>
          <a:p>
            <a:pPr lvl="2">
              <a:buFont typeface="+mj-lt"/>
              <a:buAutoNum type="romanUcPeriod"/>
            </a:pPr>
            <a:r>
              <a:rPr lang="en-US" noProof="0"/>
              <a:t>What are some of the risks associated with pests?</a:t>
            </a:r>
            <a:endParaRPr lang="en-US" noProof="0">
              <a:cs typeface="Arial"/>
            </a:endParaRPr>
          </a:p>
        </p:txBody>
      </p:sp>
      <p:sp>
        <p:nvSpPr>
          <p:cNvPr id="3" name="Footer Placeholder 2">
            <a:extLst>
              <a:ext uri="{FF2B5EF4-FFF2-40B4-BE49-F238E27FC236}">
                <a16:creationId xmlns:a16="http://schemas.microsoft.com/office/drawing/2014/main" id="{A365D6F8-F38F-43C9-BB13-0D89D9E8C4C9}"/>
              </a:ext>
            </a:extLst>
          </p:cNvPr>
          <p:cNvSpPr>
            <a:spLocks noGrp="1"/>
          </p:cNvSpPr>
          <p:nvPr>
            <p:ph type="ftr" sz="quarter" idx="67"/>
          </p:nvPr>
        </p:nvSpPr>
        <p:spPr>
          <a:xfrm>
            <a:off x="442913" y="6499306"/>
            <a:ext cx="4114800" cy="207749"/>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Food Safety Training Presentation © Sodexo 2025. All rights Reserved                                                                                                                                                                                                                                                                                                             </a:t>
            </a:r>
            <a:endParaRPr kumimoji="0" lang="en-US" sz="750" b="0" i="0" u="none" strike="noStrike" kern="1200" cap="none" spc="0" normalizeH="0" baseline="0" noProof="0">
              <a:ln>
                <a:noFill/>
              </a:ln>
              <a:solidFill>
                <a:prstClr val="white"/>
              </a:solidFill>
              <a:effectLst/>
              <a:uLnTx/>
              <a:uFillTx/>
              <a:latin typeface="Abadi Extra Light" panose="020B0204020104020204" pitchFamily="34" charset="0"/>
            </a:endParaRPr>
          </a:p>
        </p:txBody>
      </p:sp>
      <p:sp>
        <p:nvSpPr>
          <p:cNvPr id="4" name="Slide Number Placeholder 3">
            <a:extLst>
              <a:ext uri="{FF2B5EF4-FFF2-40B4-BE49-F238E27FC236}">
                <a16:creationId xmlns:a16="http://schemas.microsoft.com/office/drawing/2014/main" id="{195011A3-3316-30D5-BD4C-4850893E8366}"/>
              </a:ext>
            </a:extLst>
          </p:cNvPr>
          <p:cNvSpPr>
            <a:spLocks noGrp="1"/>
          </p:cNvSpPr>
          <p:nvPr>
            <p:ph type="sldNum" sz="quarter" idx="12"/>
          </p:nvPr>
        </p:nvSpPr>
        <p:spPr/>
        <p:txBody>
          <a:bodyPr/>
          <a:lstStyle/>
          <a:p>
            <a:fld id="{6B54B0F7-55DD-40D6-B7F4-70B586885C0B}" type="slidenum">
              <a:rPr lang="en-US" noProof="0" smtClean="0"/>
              <a:t>3</a:t>
            </a:fld>
            <a:endParaRPr lang="en-US" noProof="0"/>
          </a:p>
        </p:txBody>
      </p:sp>
    </p:spTree>
    <p:extLst>
      <p:ext uri="{BB962C8B-B14F-4D97-AF65-F5344CB8AC3E}">
        <p14:creationId xmlns:p14="http://schemas.microsoft.com/office/powerpoint/2010/main" val="423735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37CBB-1C80-655D-F7B9-5236721BC271}"/>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185487-8B59-7DA0-3484-309B287E32DD}"/>
              </a:ext>
            </a:extLst>
          </p:cNvPr>
          <p:cNvSpPr>
            <a:spLocks noGrp="1"/>
          </p:cNvSpPr>
          <p:nvPr>
            <p:ph type="ftr" sz="quarter" idx="17"/>
          </p:nvPr>
        </p:nvSpPr>
        <p:spPr>
          <a:xfrm>
            <a:off x="439432" y="6548404"/>
            <a:ext cx="11600328" cy="11541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Food Safety Training Presentation © Sodexo 2025. All rights Reserved                                                                                                                                                                                                                                                                                                             </a:t>
            </a:r>
            <a:endParaRPr kumimoji="0" lang="en-US" sz="750" b="0" i="0" u="none" strike="noStrike" kern="1200" cap="none" spc="0" normalizeH="0" baseline="0" noProof="0">
              <a:ln>
                <a:noFill/>
              </a:ln>
              <a:solidFill>
                <a:srgbClr val="2A295C"/>
              </a:solidFill>
              <a:effectLst/>
              <a:uLnTx/>
              <a:uFillTx/>
              <a:latin typeface="Abadi Extra Light" panose="020F0502020204030204" pitchFamily="34" charset="0"/>
              <a:ea typeface="+mn-ea"/>
              <a:cs typeface="+mn-cs"/>
            </a:endParaRPr>
          </a:p>
        </p:txBody>
      </p:sp>
      <p:pic>
        <p:nvPicPr>
          <p:cNvPr id="7" name="Picture 6">
            <a:extLst>
              <a:ext uri="{FF2B5EF4-FFF2-40B4-BE49-F238E27FC236}">
                <a16:creationId xmlns:a16="http://schemas.microsoft.com/office/drawing/2014/main" id="{FED6CCC3-49B6-25FF-C6F1-C63E65C00110}"/>
              </a:ext>
            </a:extLst>
          </p:cNvPr>
          <p:cNvPicPr>
            <a:picLocks noChangeAspect="1"/>
          </p:cNvPicPr>
          <p:nvPr/>
        </p:nvPicPr>
        <p:blipFill>
          <a:blip r:embed="rId3"/>
          <a:stretch>
            <a:fillRect/>
          </a:stretch>
        </p:blipFill>
        <p:spPr>
          <a:xfrm>
            <a:off x="189954" y="5588976"/>
            <a:ext cx="11600329" cy="845055"/>
          </a:xfrm>
          <a:prstGeom prst="rect">
            <a:avLst/>
          </a:prstGeom>
        </p:spPr>
      </p:pic>
      <p:sp>
        <p:nvSpPr>
          <p:cNvPr id="6" name="Slide Number Placeholder 5">
            <a:extLst>
              <a:ext uri="{FF2B5EF4-FFF2-40B4-BE49-F238E27FC236}">
                <a16:creationId xmlns:a16="http://schemas.microsoft.com/office/drawing/2014/main" id="{14E0DE44-07C7-625B-7B5B-B85C989C5F3A}"/>
              </a:ext>
            </a:extLst>
          </p:cNvPr>
          <p:cNvSpPr>
            <a:spLocks noGrp="1"/>
          </p:cNvSpPr>
          <p:nvPr>
            <p:ph type="sldNum" sz="quarter" idx="18"/>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6B54B0F7-55DD-40D6-B7F4-70B586885C0B}" type="slidenum">
              <a:rPr kumimoji="0" lang="en-US" sz="700" b="0" i="0" u="none" strike="noStrike" kern="1200" cap="none" spc="0" normalizeH="0" baseline="0" noProof="0" smtClean="0">
                <a:ln>
                  <a:noFill/>
                </a:ln>
                <a:solidFill>
                  <a:srgbClr val="2A295C"/>
                </a:solidFill>
                <a:effectLst/>
                <a:uLnTx/>
                <a:uFillTx/>
                <a:latin typeface="Arial" panose="020B0604020202020204"/>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4</a:t>
            </a:fld>
            <a:endParaRPr kumimoji="0" lang="en-US" sz="700" b="0" i="0" u="none" strike="noStrike" kern="1200" cap="none" spc="0" normalizeH="0" baseline="0" noProof="0">
              <a:ln>
                <a:noFill/>
              </a:ln>
              <a:solidFill>
                <a:srgbClr val="2A295C"/>
              </a:solidFill>
              <a:effectLst/>
              <a:uLnTx/>
              <a:uFillTx/>
              <a:latin typeface="Arial" panose="020B0604020202020204"/>
              <a:ea typeface="+mn-ea"/>
              <a:cs typeface="+mn-cs"/>
            </a:endParaRPr>
          </a:p>
        </p:txBody>
      </p:sp>
      <p:sp>
        <p:nvSpPr>
          <p:cNvPr id="5" name="Rectangle 3">
            <a:extLst>
              <a:ext uri="{FF2B5EF4-FFF2-40B4-BE49-F238E27FC236}">
                <a16:creationId xmlns:a16="http://schemas.microsoft.com/office/drawing/2014/main" id="{99D72F23-BF68-A4BC-BCB9-0C0753ED4B43}"/>
              </a:ext>
            </a:extLst>
          </p:cNvPr>
          <p:cNvSpPr txBox="1">
            <a:spLocks noChangeArrowheads="1"/>
          </p:cNvSpPr>
          <p:nvPr/>
        </p:nvSpPr>
        <p:spPr bwMode="auto">
          <a:xfrm>
            <a:off x="401717" y="695224"/>
            <a:ext cx="11388566" cy="276945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1" fontAlgn="base" latinLnBrk="0" hangingPunct="1">
              <a:lnSpc>
                <a:spcPct val="100000"/>
              </a:lnSpc>
              <a:spcBef>
                <a:spcPts val="0"/>
              </a:spcBef>
              <a:spcAft>
                <a:spcPts val="0"/>
              </a:spcAft>
              <a:buClr>
                <a:srgbClr val="009DDC"/>
              </a:buClr>
              <a:buSzPct val="75000"/>
              <a:buFont typeface="Wingdings" charset="0"/>
              <a:buNone/>
              <a:tabLst/>
              <a:defRPr/>
            </a:pPr>
            <a:r>
              <a:rPr lang="en-US" i="0">
                <a:solidFill>
                  <a:schemeClr val="bg2"/>
                </a:solidFill>
                <a:effectLst/>
                <a:latin typeface="Source Sans Pro" panose="020B0503030403020204" pitchFamily="34" charset="0"/>
              </a:rPr>
              <a:t>Pests</a:t>
            </a:r>
            <a:r>
              <a:rPr lang="en-US" i="0">
                <a:solidFill>
                  <a:srgbClr val="000000"/>
                </a:solidFill>
                <a:effectLst/>
                <a:latin typeface="Source Sans Pro" panose="020B0503030403020204" pitchFamily="34" charset="0"/>
              </a:rPr>
              <a:t> </a:t>
            </a:r>
            <a:r>
              <a:rPr lang="en-US" b="0" i="0">
                <a:solidFill>
                  <a:srgbClr val="000099"/>
                </a:solidFill>
                <a:effectLst/>
              </a:rPr>
              <a:t>are any organisms (including plants and animals) that pose health, environmental, economic, or aesthetic risks (</a:t>
            </a:r>
            <a:r>
              <a:rPr lang="en-US" b="0" i="0">
                <a:solidFill>
                  <a:srgbClr val="000099"/>
                </a:solidFill>
                <a:effectLst/>
                <a:hlinkClick r:id="rId4">
                  <a:extLst>
                    <a:ext uri="{A12FA001-AC4F-418D-AE19-62706E023703}">
                      <ahyp:hlinkClr xmlns:ahyp="http://schemas.microsoft.com/office/drawing/2018/hyperlinkcolor" val="tx"/>
                    </a:ext>
                  </a:extLst>
                </a:hlinkClick>
              </a:rPr>
              <a:t>USDA</a:t>
            </a:r>
            <a:r>
              <a:rPr lang="en-US" b="0" i="0">
                <a:solidFill>
                  <a:srgbClr val="000099"/>
                </a:solidFill>
                <a:effectLst/>
              </a:rPr>
              <a:t>)</a:t>
            </a:r>
          </a:p>
          <a:p>
            <a:pPr marL="0" marR="0" lvl="0" indent="0" algn="l" defTabSz="914400" rtl="0" eaLnBrk="1" fontAlgn="base" latinLnBrk="0" hangingPunct="1">
              <a:lnSpc>
                <a:spcPct val="100000"/>
              </a:lnSpc>
              <a:spcBef>
                <a:spcPts val="0"/>
              </a:spcBef>
              <a:spcAft>
                <a:spcPts val="0"/>
              </a:spcAft>
              <a:buClr>
                <a:srgbClr val="009DDC"/>
              </a:buClr>
              <a:buSzPct val="75000"/>
              <a:buFont typeface="Wingdings" charset="0"/>
              <a:buNone/>
              <a:tabLst/>
              <a:defRPr/>
            </a:pPr>
            <a:endParaRPr lang="en-US" b="0" i="0">
              <a:solidFill>
                <a:srgbClr val="000099"/>
              </a:solidFill>
              <a:effectLst/>
            </a:endParaRPr>
          </a:p>
          <a:p>
            <a:pPr marL="342900" marR="0" lvl="0" indent="-342900" algn="l" defTabSz="914400" rtl="0" eaLnBrk="1" fontAlgn="base" latinLnBrk="0" hangingPunct="1">
              <a:lnSpc>
                <a:spcPct val="100000"/>
              </a:lnSpc>
              <a:spcBef>
                <a:spcPts val="0"/>
              </a:spcBef>
              <a:spcAft>
                <a:spcPts val="0"/>
              </a:spcAft>
              <a:buClr>
                <a:srgbClr val="C00000"/>
              </a:buClr>
              <a:buSzPct val="75000"/>
              <a:buFont typeface="Wingdings" panose="05000000000000000000" pitchFamily="2" charset="2"/>
              <a:buChar char="Ø"/>
              <a:tabLst/>
              <a:defRPr/>
            </a:pPr>
            <a:r>
              <a:rPr lang="en-US" sz="2000" b="0" i="0" kern="0">
                <a:solidFill>
                  <a:srgbClr val="000099"/>
                </a:solidFill>
                <a:effectLst/>
                <a:ea typeface="ＭＳ Ｐゴシック"/>
                <a:cs typeface="+mn-cs"/>
              </a:rPr>
              <a:t>Food pest would include </a:t>
            </a:r>
            <a:r>
              <a:rPr lang="en-US" sz="2000" b="0" kern="0">
                <a:solidFill>
                  <a:srgbClr val="000099"/>
                </a:solidFill>
                <a:ea typeface="ＭＳ Ｐゴシック"/>
                <a:cs typeface="+mn-cs"/>
              </a:rPr>
              <a:t>rodents</a:t>
            </a:r>
            <a:r>
              <a:rPr lang="en-US" sz="2000" b="0" i="0" kern="0">
                <a:solidFill>
                  <a:srgbClr val="000099"/>
                </a:solidFill>
                <a:effectLst/>
                <a:ea typeface="ＭＳ Ｐゴシック"/>
                <a:cs typeface="+mn-cs"/>
              </a:rPr>
              <a:t>, insects, and birds</a:t>
            </a:r>
          </a:p>
          <a:p>
            <a:pPr marL="342900" marR="0" lvl="0" indent="-342900" algn="l" defTabSz="914400" rtl="0" eaLnBrk="1" fontAlgn="base" latinLnBrk="0" hangingPunct="1">
              <a:lnSpc>
                <a:spcPct val="100000"/>
              </a:lnSpc>
              <a:spcBef>
                <a:spcPts val="0"/>
              </a:spcBef>
              <a:spcAft>
                <a:spcPts val="0"/>
              </a:spcAft>
              <a:buClr>
                <a:srgbClr val="C00000"/>
              </a:buClr>
              <a:buSzPct val="75000"/>
              <a:buFont typeface="Wingdings" panose="05000000000000000000" pitchFamily="2" charset="2"/>
              <a:buChar char="Ø"/>
              <a:tabLst/>
              <a:defRPr/>
            </a:pPr>
            <a:r>
              <a:rPr lang="en-US" sz="2000" b="0" kern="0">
                <a:solidFill>
                  <a:srgbClr val="000099"/>
                </a:solidFill>
                <a:ea typeface="ＭＳ Ｐゴシック"/>
                <a:cs typeface="+mn-cs"/>
              </a:rPr>
              <a:t>A</a:t>
            </a:r>
            <a:r>
              <a:rPr lang="en-US" sz="2000" b="0" i="0" kern="0">
                <a:solidFill>
                  <a:srgbClr val="000099"/>
                </a:solidFill>
                <a:effectLst/>
                <a:ea typeface="ＭＳ Ｐゴシック"/>
                <a:cs typeface="+mn-cs"/>
              </a:rPr>
              <a:t> pest is any creature that you don't want in your food establishment, such as cockroaches, flies, ants, weevils, mice, or rats. </a:t>
            </a:r>
          </a:p>
          <a:p>
            <a:pPr marL="342900" marR="0" lvl="0" indent="-342900" algn="l" defTabSz="914400" rtl="0" eaLnBrk="1" fontAlgn="base" latinLnBrk="0" hangingPunct="1">
              <a:lnSpc>
                <a:spcPct val="100000"/>
              </a:lnSpc>
              <a:spcBef>
                <a:spcPts val="0"/>
              </a:spcBef>
              <a:spcAft>
                <a:spcPts val="0"/>
              </a:spcAft>
              <a:buClr>
                <a:srgbClr val="C00000"/>
              </a:buClr>
              <a:buSzPct val="75000"/>
              <a:buFont typeface="Wingdings" panose="05000000000000000000" pitchFamily="2" charset="2"/>
              <a:buChar char="Ø"/>
              <a:tabLst/>
              <a:defRPr/>
            </a:pPr>
            <a:r>
              <a:rPr lang="en-US" sz="2000" b="0" i="0" kern="0">
                <a:solidFill>
                  <a:srgbClr val="000099"/>
                </a:solidFill>
                <a:effectLst/>
                <a:ea typeface="ＭＳ Ｐゴシック"/>
                <a:cs typeface="+mn-cs"/>
              </a:rPr>
              <a:t>Pests can harm your business's reputation, damage your facilities and inventory, and carry harmful diseases, including foodborne illnesses</a:t>
            </a:r>
          </a:p>
          <a:p>
            <a:pPr marL="342900" marR="0" lvl="0" indent="-342900" defTabSz="914400" rtl="0" eaLnBrk="1" fontAlgn="base" latinLnBrk="0" hangingPunct="1">
              <a:lnSpc>
                <a:spcPct val="100000"/>
              </a:lnSpc>
              <a:spcBef>
                <a:spcPts val="0"/>
              </a:spcBef>
              <a:spcAft>
                <a:spcPts val="0"/>
              </a:spcAft>
              <a:buClr>
                <a:srgbClr val="C00000"/>
              </a:buClr>
              <a:buSzPct val="75000"/>
              <a:buFont typeface="Wingdings" panose="05000000000000000000" pitchFamily="2" charset="2"/>
              <a:buChar char="Ø"/>
              <a:tabLst/>
              <a:defRPr/>
            </a:pPr>
            <a:endParaRPr kumimoji="0" lang="en-US" sz="2400" b="1" i="0" u="none" strike="noStrike" kern="0" cap="none" spc="0" normalizeH="0" baseline="0" noProof="0">
              <a:ln>
                <a:noFill/>
              </a:ln>
              <a:solidFill>
                <a:srgbClr val="000000"/>
              </a:solidFill>
              <a:effectLst/>
              <a:uLnTx/>
              <a:uFillTx/>
              <a:latin typeface="Arial Narrow" charset="0"/>
              <a:ea typeface="ＭＳ Ｐゴシック" charset="0"/>
              <a:cs typeface="+mn-cs"/>
            </a:endParaRPr>
          </a:p>
        </p:txBody>
      </p:sp>
      <p:sp>
        <p:nvSpPr>
          <p:cNvPr id="11" name="Title 10">
            <a:extLst>
              <a:ext uri="{FF2B5EF4-FFF2-40B4-BE49-F238E27FC236}">
                <a16:creationId xmlns:a16="http://schemas.microsoft.com/office/drawing/2014/main" id="{040EAB9D-85E3-54BA-5EA1-C78EB1D33C5D}"/>
              </a:ext>
            </a:extLst>
          </p:cNvPr>
          <p:cNvSpPr>
            <a:spLocks noGrp="1"/>
          </p:cNvSpPr>
          <p:nvPr>
            <p:ph type="title"/>
          </p:nvPr>
        </p:nvSpPr>
        <p:spPr>
          <a:xfrm>
            <a:off x="439432" y="151861"/>
            <a:ext cx="10515600" cy="430887"/>
          </a:xfrm>
        </p:spPr>
        <p:txBody>
          <a:bodyPr/>
          <a:lstStyle/>
          <a:p>
            <a:pPr marL="0" marR="0" lvl="0" indent="0" defTabSz="609585" rtl="0" eaLnBrk="1" fontAlgn="auto" latinLnBrk="0" hangingPunct="1">
              <a:lnSpc>
                <a:spcPct val="100000"/>
              </a:lnSpc>
              <a:spcBef>
                <a:spcPts val="0"/>
              </a:spcBef>
              <a:spcAft>
                <a:spcPts val="0"/>
              </a:spcAft>
              <a:tabLst/>
              <a:defRPr/>
            </a:pPr>
            <a:r>
              <a:rPr kumimoji="0" lang="en-US" sz="2800" i="0" u="none" strike="noStrike" kern="1200" cap="none" spc="0" normalizeH="0" baseline="0" noProof="0">
                <a:ln>
                  <a:noFill/>
                </a:ln>
                <a:solidFill>
                  <a:schemeClr val="bg2"/>
                </a:solidFill>
                <a:effectLst/>
                <a:uLnTx/>
                <a:uFillTx/>
                <a:latin typeface="Sansa Pro Bold" panose="02000603080000020004" pitchFamily="50" charset="0"/>
                <a:ea typeface="+mn-ea"/>
                <a:cs typeface="+mn-cs"/>
              </a:rPr>
              <a:t>What is a pest?</a:t>
            </a:r>
            <a:endParaRPr lang="en-US" sz="2800">
              <a:solidFill>
                <a:schemeClr val="bg2"/>
              </a:solidFill>
            </a:endParaRPr>
          </a:p>
        </p:txBody>
      </p:sp>
      <p:pic>
        <p:nvPicPr>
          <p:cNvPr id="13" name="Picture 12">
            <a:extLst>
              <a:ext uri="{FF2B5EF4-FFF2-40B4-BE49-F238E27FC236}">
                <a16:creationId xmlns:a16="http://schemas.microsoft.com/office/drawing/2014/main" id="{B8D24F58-125D-5447-B283-823937044346}"/>
              </a:ext>
            </a:extLst>
          </p:cNvPr>
          <p:cNvPicPr>
            <a:picLocks noChangeAspect="1"/>
          </p:cNvPicPr>
          <p:nvPr/>
        </p:nvPicPr>
        <p:blipFill>
          <a:blip r:embed="rId5"/>
          <a:stretch>
            <a:fillRect/>
          </a:stretch>
        </p:blipFill>
        <p:spPr>
          <a:xfrm>
            <a:off x="2827829" y="3785734"/>
            <a:ext cx="1632516" cy="1610844"/>
          </a:xfrm>
          <a:prstGeom prst="rect">
            <a:avLst/>
          </a:prstGeom>
        </p:spPr>
      </p:pic>
      <p:pic>
        <p:nvPicPr>
          <p:cNvPr id="14" name="Picture 2" descr="Australian Roach | Florida ...">
            <a:extLst>
              <a:ext uri="{FF2B5EF4-FFF2-40B4-BE49-F238E27FC236}">
                <a16:creationId xmlns:a16="http://schemas.microsoft.com/office/drawing/2014/main" id="{15F80A42-E549-2367-B555-A4A5575388F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4133" r="7994"/>
          <a:stretch/>
        </p:blipFill>
        <p:spPr bwMode="auto">
          <a:xfrm>
            <a:off x="4638995" y="3747785"/>
            <a:ext cx="2056198" cy="15858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27C4FFB-E04D-B114-36D9-133DC12B7D65}"/>
              </a:ext>
            </a:extLst>
          </p:cNvPr>
          <p:cNvPicPr>
            <a:picLocks noChangeAspect="1"/>
          </p:cNvPicPr>
          <p:nvPr/>
        </p:nvPicPr>
        <p:blipFill>
          <a:blip r:embed="rId7"/>
          <a:stretch>
            <a:fillRect/>
          </a:stretch>
        </p:blipFill>
        <p:spPr>
          <a:xfrm>
            <a:off x="6695193" y="3697848"/>
            <a:ext cx="2234849" cy="1625346"/>
          </a:xfrm>
          <a:prstGeom prst="rect">
            <a:avLst/>
          </a:prstGeom>
        </p:spPr>
      </p:pic>
      <p:pic>
        <p:nvPicPr>
          <p:cNvPr id="2050" name="Picture 2" descr="Food Beetles — GreenWay">
            <a:extLst>
              <a:ext uri="{FF2B5EF4-FFF2-40B4-BE49-F238E27FC236}">
                <a16:creationId xmlns:a16="http://schemas.microsoft.com/office/drawing/2014/main" id="{1157D48E-B037-EA69-72E0-5EB8BD3332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08692" y="3662469"/>
            <a:ext cx="246697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968AE1B-691F-383B-5DF8-20ABAD07672B}"/>
              </a:ext>
            </a:extLst>
          </p:cNvPr>
          <p:cNvPicPr>
            <a:picLocks noChangeAspect="1"/>
          </p:cNvPicPr>
          <p:nvPr/>
        </p:nvPicPr>
        <p:blipFill>
          <a:blip r:embed="rId9"/>
          <a:srcRect l="33637" r="1674"/>
          <a:stretch/>
        </p:blipFill>
        <p:spPr>
          <a:xfrm>
            <a:off x="519116" y="3599602"/>
            <a:ext cx="2234849" cy="1821838"/>
          </a:xfrm>
          <a:prstGeom prst="rect">
            <a:avLst/>
          </a:prstGeom>
        </p:spPr>
      </p:pic>
    </p:spTree>
    <p:extLst>
      <p:ext uri="{BB962C8B-B14F-4D97-AF65-F5344CB8AC3E}">
        <p14:creationId xmlns:p14="http://schemas.microsoft.com/office/powerpoint/2010/main" val="110396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93E00-D1AD-EAF0-5F22-9537183D32A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759B2E3C-F75E-9909-0CD4-FFFC85F524E3}"/>
              </a:ext>
            </a:extLst>
          </p:cNvPr>
          <p:cNvSpPr>
            <a:spLocks noGrp="1"/>
          </p:cNvSpPr>
          <p:nvPr>
            <p:ph type="ftr" sz="quarter" idx="17"/>
          </p:nvPr>
        </p:nvSpPr>
        <p:spPr>
          <a:xfrm>
            <a:off x="439432" y="6548404"/>
            <a:ext cx="11600328" cy="11541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Food Safety Training Presentation © Sodexo 2025. All rights Reserved                                                                                                                                                                                                                                                                                                             </a:t>
            </a:r>
            <a:endParaRPr kumimoji="0" lang="en-US" sz="750" b="0" i="0" u="none" strike="noStrike" kern="1200" cap="none" spc="0" normalizeH="0" baseline="0" noProof="0">
              <a:ln>
                <a:noFill/>
              </a:ln>
              <a:solidFill>
                <a:srgbClr val="2A295C"/>
              </a:solidFill>
              <a:effectLst/>
              <a:uLnTx/>
              <a:uFillTx/>
              <a:latin typeface="Abadi Extra Light" panose="020F0502020204030204" pitchFamily="34" charset="0"/>
              <a:ea typeface="+mn-ea"/>
              <a:cs typeface="+mn-cs"/>
            </a:endParaRPr>
          </a:p>
        </p:txBody>
      </p:sp>
      <p:pic>
        <p:nvPicPr>
          <p:cNvPr id="7" name="Picture 6">
            <a:extLst>
              <a:ext uri="{FF2B5EF4-FFF2-40B4-BE49-F238E27FC236}">
                <a16:creationId xmlns:a16="http://schemas.microsoft.com/office/drawing/2014/main" id="{EC549454-E2AD-1226-15E7-1A999F0C1758}"/>
              </a:ext>
            </a:extLst>
          </p:cNvPr>
          <p:cNvPicPr>
            <a:picLocks noChangeAspect="1"/>
          </p:cNvPicPr>
          <p:nvPr/>
        </p:nvPicPr>
        <p:blipFill>
          <a:blip r:embed="rId3"/>
          <a:stretch>
            <a:fillRect/>
          </a:stretch>
        </p:blipFill>
        <p:spPr>
          <a:xfrm>
            <a:off x="189954" y="5588976"/>
            <a:ext cx="11600329" cy="845055"/>
          </a:xfrm>
          <a:prstGeom prst="rect">
            <a:avLst/>
          </a:prstGeom>
        </p:spPr>
      </p:pic>
      <p:sp>
        <p:nvSpPr>
          <p:cNvPr id="8" name="Title 5">
            <a:extLst>
              <a:ext uri="{FF2B5EF4-FFF2-40B4-BE49-F238E27FC236}">
                <a16:creationId xmlns:a16="http://schemas.microsoft.com/office/drawing/2014/main" id="{5F3D1745-0030-1F99-70DB-9BCB444349EF}"/>
              </a:ext>
            </a:extLst>
          </p:cNvPr>
          <p:cNvSpPr>
            <a:spLocks noGrp="1"/>
          </p:cNvSpPr>
          <p:nvPr>
            <p:ph type="title"/>
          </p:nvPr>
        </p:nvSpPr>
        <p:spPr>
          <a:xfrm>
            <a:off x="485775" y="178150"/>
            <a:ext cx="10515600" cy="387798"/>
          </a:xfrm>
        </p:spPr>
        <p:txBody>
          <a:bodyPr/>
          <a:lstStyle/>
          <a:p>
            <a:r>
              <a:rPr lang="en-US" sz="2800">
                <a:solidFill>
                  <a:schemeClr val="bg2"/>
                </a:solidFill>
                <a:latin typeface="Sansa Pro Bold" panose="02000603080000020004" pitchFamily="50" charset="0"/>
              </a:rPr>
              <a:t>What are the food hazards associated with pests?</a:t>
            </a:r>
          </a:p>
        </p:txBody>
      </p:sp>
      <p:sp>
        <p:nvSpPr>
          <p:cNvPr id="6" name="Slide Number Placeholder 5">
            <a:extLst>
              <a:ext uri="{FF2B5EF4-FFF2-40B4-BE49-F238E27FC236}">
                <a16:creationId xmlns:a16="http://schemas.microsoft.com/office/drawing/2014/main" id="{2050AB81-A725-79FA-E7EE-2346393138C5}"/>
              </a:ext>
            </a:extLst>
          </p:cNvPr>
          <p:cNvSpPr>
            <a:spLocks noGrp="1"/>
          </p:cNvSpPr>
          <p:nvPr>
            <p:ph type="sldNum" sz="quarter" idx="18"/>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6B54B0F7-55DD-40D6-B7F4-70B586885C0B}" type="slidenum">
              <a:rPr kumimoji="0" lang="en-US" sz="700" b="0" i="0" u="none" strike="noStrike" kern="1200" cap="none" spc="0" normalizeH="0" baseline="0" noProof="0" smtClean="0">
                <a:ln>
                  <a:noFill/>
                </a:ln>
                <a:solidFill>
                  <a:srgbClr val="2A295C"/>
                </a:solidFill>
                <a:effectLst/>
                <a:uLnTx/>
                <a:uFillTx/>
                <a:latin typeface="Arial" panose="020B0604020202020204"/>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5</a:t>
            </a:fld>
            <a:endParaRPr kumimoji="0" lang="en-US" sz="700" b="0" i="0" u="none" strike="noStrike" kern="1200" cap="none" spc="0" normalizeH="0" baseline="0" noProof="0">
              <a:ln>
                <a:noFill/>
              </a:ln>
              <a:solidFill>
                <a:srgbClr val="2A295C"/>
              </a:solidFill>
              <a:effectLst/>
              <a:uLnTx/>
              <a:uFillTx/>
              <a:latin typeface="Arial" panose="020B0604020202020204"/>
              <a:ea typeface="+mn-ea"/>
              <a:cs typeface="+mn-cs"/>
            </a:endParaRPr>
          </a:p>
        </p:txBody>
      </p:sp>
      <p:sp>
        <p:nvSpPr>
          <p:cNvPr id="2" name="Rectangle 3">
            <a:extLst>
              <a:ext uri="{FF2B5EF4-FFF2-40B4-BE49-F238E27FC236}">
                <a16:creationId xmlns:a16="http://schemas.microsoft.com/office/drawing/2014/main" id="{360D55DD-FEAF-7E78-AB8E-D9347272E340}"/>
              </a:ext>
            </a:extLst>
          </p:cNvPr>
          <p:cNvSpPr txBox="1">
            <a:spLocks noChangeArrowheads="1"/>
          </p:cNvSpPr>
          <p:nvPr/>
        </p:nvSpPr>
        <p:spPr bwMode="auto">
          <a:xfrm>
            <a:off x="401717" y="659546"/>
            <a:ext cx="7464089" cy="49831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1" fontAlgn="base" latinLnBrk="0" hangingPunct="1">
              <a:lnSpc>
                <a:spcPct val="100000"/>
              </a:lnSpc>
              <a:spcBef>
                <a:spcPts val="0"/>
              </a:spcBef>
              <a:spcAft>
                <a:spcPts val="0"/>
              </a:spcAft>
              <a:buClr>
                <a:srgbClr val="009DDC"/>
              </a:buClr>
              <a:buSzPct val="75000"/>
              <a:buFont typeface="Wingdings" charset="0"/>
              <a:buNone/>
              <a:tabLst/>
              <a:defRPr/>
            </a:pPr>
            <a:r>
              <a:rPr kumimoji="0" lang="en-US" sz="2400" b="1" i="0" u="none" strike="noStrike" kern="0" cap="none" spc="0" normalizeH="0" baseline="0" noProof="0">
                <a:ln>
                  <a:noFill/>
                </a:ln>
                <a:solidFill>
                  <a:srgbClr val="000099"/>
                </a:solidFill>
                <a:effectLst/>
                <a:uLnTx/>
                <a:uFillTx/>
                <a:latin typeface="Arial" panose="020B0604020202020204"/>
                <a:ea typeface="ＭＳ Ｐゴシック" charset="0"/>
                <a:cs typeface="+mn-cs"/>
              </a:rPr>
              <a:t> </a:t>
            </a:r>
            <a:endParaRPr kumimoji="0" lang="en-US" sz="2400" b="0" i="0" u="none" strike="noStrike" kern="0" cap="none" spc="0" normalizeH="0" baseline="0" noProof="0">
              <a:ln>
                <a:noFill/>
              </a:ln>
              <a:solidFill>
                <a:srgbClr val="000000"/>
              </a:solidFill>
              <a:effectLst/>
              <a:uLnTx/>
              <a:uFillTx/>
              <a:latin typeface="Arial" panose="020B0604020202020204"/>
              <a:ea typeface="ＭＳ Ｐゴシック" charset="0"/>
            </a:endParaRPr>
          </a:p>
          <a:p>
            <a:pPr marL="0" marR="0" lvl="0" indent="0" algn="l" defTabSz="914400" rtl="0" eaLnBrk="1" fontAlgn="base" latinLnBrk="0" hangingPunct="1">
              <a:lnSpc>
                <a:spcPct val="90000"/>
              </a:lnSpc>
              <a:spcBef>
                <a:spcPct val="100000"/>
              </a:spcBef>
              <a:spcAft>
                <a:spcPct val="0"/>
              </a:spcAft>
              <a:buClr>
                <a:srgbClr val="009DDC"/>
              </a:buClr>
              <a:buSzPct val="75000"/>
              <a:buFont typeface="Wingdings" charset="0"/>
              <a:buNone/>
              <a:tabLst/>
              <a:defRPr/>
            </a:pPr>
            <a:endParaRPr kumimoji="0" lang="en-US" sz="2400" b="1" i="0" u="none" strike="noStrike" kern="0" cap="none" spc="0" normalizeH="0" baseline="0" noProof="0">
              <a:ln>
                <a:noFill/>
              </a:ln>
              <a:solidFill>
                <a:srgbClr val="000000"/>
              </a:solidFill>
              <a:effectLst/>
              <a:uLnTx/>
              <a:uFillTx/>
              <a:latin typeface="Arial Narrow" charset="0"/>
              <a:ea typeface="ＭＳ Ｐゴシック" charset="0"/>
              <a:cs typeface="+mn-cs"/>
            </a:endParaRPr>
          </a:p>
        </p:txBody>
      </p:sp>
      <p:sp>
        <p:nvSpPr>
          <p:cNvPr id="4" name="Rectangle 3">
            <a:extLst>
              <a:ext uri="{FF2B5EF4-FFF2-40B4-BE49-F238E27FC236}">
                <a16:creationId xmlns:a16="http://schemas.microsoft.com/office/drawing/2014/main" id="{886DCF81-7935-15E7-7A54-2A58423D2E01}"/>
              </a:ext>
            </a:extLst>
          </p:cNvPr>
          <p:cNvSpPr txBox="1">
            <a:spLocks noChangeArrowheads="1"/>
          </p:cNvSpPr>
          <p:nvPr/>
        </p:nvSpPr>
        <p:spPr bwMode="auto">
          <a:xfrm>
            <a:off x="462677" y="1129636"/>
            <a:ext cx="11388566" cy="4881867"/>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1" fontAlgn="base" latinLnBrk="0" hangingPunct="1">
              <a:lnSpc>
                <a:spcPct val="100000"/>
              </a:lnSpc>
              <a:spcBef>
                <a:spcPts val="600"/>
              </a:spcBef>
              <a:spcAft>
                <a:spcPts val="0"/>
              </a:spcAft>
              <a:buClr>
                <a:srgbClr val="C00000"/>
              </a:buClr>
              <a:buSzPct val="75000"/>
              <a:tabLst/>
              <a:defRPr/>
            </a:pPr>
            <a:r>
              <a:rPr lang="en-US" sz="2000" i="0" kern="0">
                <a:solidFill>
                  <a:schemeClr val="bg2"/>
                </a:solidFill>
                <a:effectLst/>
                <a:latin typeface="Arial" panose="020B0604020202020204" pitchFamily="34" charset="0"/>
                <a:ea typeface="ＭＳ Ｐゴシック"/>
                <a:cs typeface="Arial" panose="020B0604020202020204" pitchFamily="34" charset="0"/>
              </a:rPr>
              <a:t>Contamination</a:t>
            </a:r>
            <a:r>
              <a:rPr lang="en-US" sz="2000" b="0" i="0" kern="0">
                <a:solidFill>
                  <a:srgbClr val="000099"/>
                </a:solidFill>
                <a:effectLst/>
                <a:latin typeface="Arial" panose="020B0604020202020204" pitchFamily="34" charset="0"/>
                <a:ea typeface="ＭＳ Ｐゴシック"/>
                <a:cs typeface="Arial" panose="020B0604020202020204" pitchFamily="34" charset="0"/>
              </a:rPr>
              <a:t>: Pests can contaminate food with their droppings, urine, hair, or feathers. They can also spread harmful bacteria like </a:t>
            </a:r>
            <a:r>
              <a:rPr lang="en-US" sz="2000" b="0" i="1" kern="0">
                <a:solidFill>
                  <a:srgbClr val="000099"/>
                </a:solidFill>
                <a:latin typeface="Arial" panose="020B0604020202020204" pitchFamily="34" charset="0"/>
                <a:ea typeface="ＭＳ Ｐゴシック"/>
                <a:cs typeface="Arial" panose="020B0604020202020204" pitchFamily="34" charset="0"/>
              </a:rPr>
              <a:t>Salmonella</a:t>
            </a:r>
            <a:r>
              <a:rPr lang="en-US" sz="2000" b="0" i="0" kern="0">
                <a:solidFill>
                  <a:srgbClr val="000099"/>
                </a:solidFill>
                <a:effectLst/>
                <a:latin typeface="Arial" panose="020B0604020202020204" pitchFamily="34" charset="0"/>
                <a:ea typeface="ＭＳ Ｐゴシック"/>
                <a:cs typeface="Arial" panose="020B0604020202020204" pitchFamily="34" charset="0"/>
              </a:rPr>
              <a:t> and </a:t>
            </a:r>
            <a:r>
              <a:rPr lang="en-US" sz="2000" b="0" i="1" kern="0">
                <a:solidFill>
                  <a:srgbClr val="000099"/>
                </a:solidFill>
                <a:effectLst/>
                <a:latin typeface="Arial" panose="020B0604020202020204" pitchFamily="34" charset="0"/>
                <a:ea typeface="ＭＳ Ｐゴシック"/>
                <a:cs typeface="Arial" panose="020B0604020202020204" pitchFamily="34" charset="0"/>
              </a:rPr>
              <a:t>E</a:t>
            </a:r>
            <a:r>
              <a:rPr lang="en-US" sz="2000" b="0" i="0" kern="0">
                <a:solidFill>
                  <a:srgbClr val="000099"/>
                </a:solidFill>
                <a:effectLst/>
                <a:latin typeface="Arial" panose="020B0604020202020204" pitchFamily="34" charset="0"/>
                <a:ea typeface="ＭＳ Ｐゴシック"/>
                <a:cs typeface="Arial" panose="020B0604020202020204" pitchFamily="34" charset="0"/>
              </a:rPr>
              <a:t>. </a:t>
            </a:r>
            <a:r>
              <a:rPr lang="en-US" sz="2000" b="0" i="1" kern="0">
                <a:solidFill>
                  <a:srgbClr val="000099"/>
                </a:solidFill>
                <a:effectLst/>
                <a:latin typeface="Arial" panose="020B0604020202020204" pitchFamily="34" charset="0"/>
                <a:ea typeface="ＭＳ Ｐゴシック"/>
                <a:cs typeface="Arial" panose="020B0604020202020204" pitchFamily="34" charset="0"/>
              </a:rPr>
              <a:t>coli</a:t>
            </a:r>
            <a:r>
              <a:rPr lang="en-US" sz="2000" b="0" i="0" kern="0">
                <a:solidFill>
                  <a:srgbClr val="000099"/>
                </a:solidFill>
                <a:effectLst/>
                <a:latin typeface="Arial" panose="020B0604020202020204" pitchFamily="34" charset="0"/>
                <a:ea typeface="ＭＳ Ｐゴシック"/>
                <a:cs typeface="Arial" panose="020B0604020202020204" pitchFamily="34" charset="0"/>
              </a:rPr>
              <a:t>.</a:t>
            </a:r>
          </a:p>
          <a:p>
            <a:pPr marL="0" marR="0" lvl="0" indent="0" algn="l" defTabSz="914400" rtl="0" eaLnBrk="1" fontAlgn="base" latinLnBrk="0" hangingPunct="1">
              <a:lnSpc>
                <a:spcPct val="100000"/>
              </a:lnSpc>
              <a:spcBef>
                <a:spcPts val="600"/>
              </a:spcBef>
              <a:spcAft>
                <a:spcPts val="0"/>
              </a:spcAft>
              <a:buClr>
                <a:srgbClr val="C00000"/>
              </a:buClr>
              <a:buSzPct val="75000"/>
              <a:tabLst/>
              <a:defRPr/>
            </a:pPr>
            <a:r>
              <a:rPr lang="en-US" sz="2000" i="0" kern="0">
                <a:solidFill>
                  <a:schemeClr val="bg2"/>
                </a:solidFill>
                <a:effectLst/>
                <a:latin typeface="Arial" panose="020B0604020202020204" pitchFamily="34" charset="0"/>
                <a:ea typeface="ＭＳ Ｐゴシック"/>
                <a:cs typeface="Arial" panose="020B0604020202020204" pitchFamily="34" charset="0"/>
              </a:rPr>
              <a:t>Disease</a:t>
            </a:r>
            <a:r>
              <a:rPr lang="en-US" sz="2000" b="0" i="0" kern="0">
                <a:solidFill>
                  <a:srgbClr val="000099"/>
                </a:solidFill>
                <a:effectLst/>
                <a:latin typeface="Arial" panose="020B0604020202020204" pitchFamily="34" charset="0"/>
                <a:ea typeface="ＭＳ Ｐゴシック"/>
                <a:cs typeface="Arial" panose="020B0604020202020204" pitchFamily="34" charset="0"/>
              </a:rPr>
              <a:t>: Pests can spread diseases like salmonellosis, hantavirus, and cholera. </a:t>
            </a:r>
          </a:p>
          <a:p>
            <a:pPr marL="0" marR="0" lvl="0" indent="0" algn="l" defTabSz="914400" rtl="0" eaLnBrk="1" fontAlgn="base" latinLnBrk="0" hangingPunct="1">
              <a:lnSpc>
                <a:spcPct val="100000"/>
              </a:lnSpc>
              <a:spcBef>
                <a:spcPts val="600"/>
              </a:spcBef>
              <a:spcAft>
                <a:spcPts val="0"/>
              </a:spcAft>
              <a:buClr>
                <a:srgbClr val="C00000"/>
              </a:buClr>
              <a:buSzPct val="75000"/>
              <a:tabLst/>
              <a:defRPr/>
            </a:pPr>
            <a:r>
              <a:rPr lang="en-US" sz="2000" i="0" kern="0">
                <a:solidFill>
                  <a:schemeClr val="bg2"/>
                </a:solidFill>
                <a:effectLst/>
                <a:latin typeface="Arial" panose="020B0604020202020204" pitchFamily="34" charset="0"/>
                <a:ea typeface="ＭＳ Ｐゴシック"/>
                <a:cs typeface="Arial" panose="020B0604020202020204" pitchFamily="34" charset="0"/>
              </a:rPr>
              <a:t>Damage</a:t>
            </a:r>
            <a:r>
              <a:rPr lang="en-US" sz="2000" b="0" i="0" kern="0">
                <a:solidFill>
                  <a:srgbClr val="000099"/>
                </a:solidFill>
                <a:effectLst/>
                <a:latin typeface="Arial" panose="020B0604020202020204" pitchFamily="34" charset="0"/>
                <a:ea typeface="ＭＳ Ｐゴシック"/>
                <a:cs typeface="Arial" panose="020B0604020202020204" pitchFamily="34" charset="0"/>
              </a:rPr>
              <a:t>: Pests can damage food supplies and the structures of food processing facilities. Additionally, they can chew through electrical wires. </a:t>
            </a:r>
          </a:p>
          <a:p>
            <a:pPr marL="0" marR="0" lvl="0" indent="0" algn="l" defTabSz="914400" rtl="0" eaLnBrk="1" fontAlgn="base" latinLnBrk="0" hangingPunct="1">
              <a:lnSpc>
                <a:spcPct val="100000"/>
              </a:lnSpc>
              <a:spcBef>
                <a:spcPts val="600"/>
              </a:spcBef>
              <a:spcAft>
                <a:spcPts val="0"/>
              </a:spcAft>
              <a:buClr>
                <a:srgbClr val="C00000"/>
              </a:buClr>
              <a:buSzPct val="75000"/>
              <a:tabLst/>
              <a:defRPr/>
            </a:pPr>
            <a:r>
              <a:rPr lang="en-US" sz="2000" i="0" kern="0">
                <a:solidFill>
                  <a:schemeClr val="bg2"/>
                </a:solidFill>
                <a:effectLst/>
                <a:latin typeface="Arial" panose="020B0604020202020204" pitchFamily="34" charset="0"/>
                <a:ea typeface="ＭＳ Ｐゴシック"/>
                <a:cs typeface="Arial" panose="020B0604020202020204" pitchFamily="34" charset="0"/>
              </a:rPr>
              <a:t>Allergy symptoms</a:t>
            </a:r>
            <a:r>
              <a:rPr lang="en-US" sz="2000" b="0" i="0" kern="0">
                <a:solidFill>
                  <a:srgbClr val="000099"/>
                </a:solidFill>
                <a:effectLst/>
                <a:latin typeface="Arial" panose="020B0604020202020204" pitchFamily="34" charset="0"/>
                <a:ea typeface="ＭＳ Ｐゴシック"/>
                <a:cs typeface="Arial" panose="020B0604020202020204" pitchFamily="34" charset="0"/>
              </a:rPr>
              <a:t>: Cockroaches can trigger allergy symptoms and asthma. </a:t>
            </a:r>
          </a:p>
          <a:p>
            <a:pPr marL="0" marR="0" lvl="0" indent="0" algn="l" defTabSz="914400" rtl="0" eaLnBrk="1" fontAlgn="base" latinLnBrk="0" hangingPunct="1">
              <a:lnSpc>
                <a:spcPct val="100000"/>
              </a:lnSpc>
              <a:spcBef>
                <a:spcPts val="600"/>
              </a:spcBef>
              <a:spcAft>
                <a:spcPts val="0"/>
              </a:spcAft>
              <a:buClr>
                <a:srgbClr val="C00000"/>
              </a:buClr>
              <a:buSzPct val="75000"/>
              <a:tabLst/>
              <a:defRPr/>
            </a:pPr>
            <a:r>
              <a:rPr lang="en-US" sz="2000" i="0" kern="0">
                <a:solidFill>
                  <a:schemeClr val="bg2"/>
                </a:solidFill>
                <a:effectLst/>
                <a:latin typeface="Arial" panose="020B0604020202020204" pitchFamily="34" charset="0"/>
                <a:ea typeface="ＭＳ Ｐゴシック"/>
                <a:cs typeface="Arial" panose="020B0604020202020204" pitchFamily="34" charset="0"/>
              </a:rPr>
              <a:t>Reputation</a:t>
            </a:r>
            <a:r>
              <a:rPr lang="en-US" sz="2000" b="0" i="0" kern="0">
                <a:solidFill>
                  <a:srgbClr val="000099"/>
                </a:solidFill>
                <a:effectLst/>
                <a:latin typeface="Arial" panose="020B0604020202020204" pitchFamily="34" charset="0"/>
                <a:ea typeface="ＭＳ Ｐゴシック"/>
                <a:cs typeface="Arial" panose="020B0604020202020204" pitchFamily="34" charset="0"/>
              </a:rPr>
              <a:t>: The presence of pests may diminish customer trust in a business. </a:t>
            </a:r>
            <a:endParaRPr lang="en-US" sz="2000" b="0" i="0" kern="0">
              <a:solidFill>
                <a:srgbClr val="000000"/>
              </a:solidFill>
              <a:effectLst/>
              <a:latin typeface="Arial" panose="020B0604020202020204" pitchFamily="34" charset="0"/>
              <a:ea typeface="ＭＳ Ｐゴシック"/>
              <a:cs typeface="Arial" panose="020B0604020202020204" pitchFamily="34" charset="0"/>
            </a:endParaRPr>
          </a:p>
          <a:p>
            <a:pPr marL="342900" marR="0" lvl="0" indent="-342900" algn="l" defTabSz="914400" rtl="0" eaLnBrk="1" fontAlgn="base" latinLnBrk="0" hangingPunct="1">
              <a:lnSpc>
                <a:spcPct val="100000"/>
              </a:lnSpc>
              <a:spcBef>
                <a:spcPts val="0"/>
              </a:spcBef>
              <a:spcAft>
                <a:spcPts val="0"/>
              </a:spcAft>
              <a:buClr>
                <a:srgbClr val="C00000"/>
              </a:buClr>
              <a:buSzPct val="75000"/>
              <a:buFont typeface="Wingdings" panose="05000000000000000000" pitchFamily="2" charset="2"/>
              <a:buChar char="Ø"/>
              <a:tabLst/>
              <a:defRPr/>
            </a:pPr>
            <a:endParaRPr lang="en-US" sz="2800" b="0" i="0" kern="0">
              <a:solidFill>
                <a:srgbClr val="000000"/>
              </a:solidFill>
              <a:effectLst/>
              <a:latin typeface="Source Sans Pro" panose="020B0503030403020204" pitchFamily="34" charset="0"/>
              <a:cs typeface="+mn-cs"/>
            </a:endParaRPr>
          </a:p>
          <a:p>
            <a:pPr marL="342900" marR="0" lvl="0" indent="-342900" algn="l" defTabSz="914400" rtl="0" eaLnBrk="1" fontAlgn="base" latinLnBrk="0" hangingPunct="1">
              <a:lnSpc>
                <a:spcPct val="100000"/>
              </a:lnSpc>
              <a:spcBef>
                <a:spcPts val="0"/>
              </a:spcBef>
              <a:spcAft>
                <a:spcPts val="0"/>
              </a:spcAft>
              <a:buClr>
                <a:srgbClr val="C00000"/>
              </a:buClr>
              <a:buSzPct val="75000"/>
              <a:buFont typeface="Wingdings" panose="05000000000000000000" pitchFamily="2" charset="2"/>
              <a:buChar char="Ø"/>
              <a:tabLst/>
              <a:defRPr/>
            </a:pPr>
            <a:endParaRPr lang="en-US" b="0" i="0" kern="0">
              <a:solidFill>
                <a:srgbClr val="000000"/>
              </a:solidFill>
              <a:effectLst/>
              <a:latin typeface="Source Sans Pro" panose="020B0503030403020204" pitchFamily="34" charset="0"/>
              <a:cs typeface="+mn-cs"/>
            </a:endParaRPr>
          </a:p>
          <a:p>
            <a:pPr marL="342900" marR="0" lvl="0" indent="-342900" algn="l" defTabSz="914400" rtl="0" eaLnBrk="1" fontAlgn="base" latinLnBrk="0" hangingPunct="1">
              <a:lnSpc>
                <a:spcPct val="100000"/>
              </a:lnSpc>
              <a:spcBef>
                <a:spcPts val="0"/>
              </a:spcBef>
              <a:spcAft>
                <a:spcPts val="0"/>
              </a:spcAft>
              <a:buClr>
                <a:srgbClr val="C00000"/>
              </a:buClr>
              <a:buSzPct val="75000"/>
              <a:buFont typeface="Wingdings" panose="05000000000000000000" pitchFamily="2" charset="2"/>
              <a:buChar char="Ø"/>
              <a:tabLst/>
              <a:defRPr/>
            </a:pPr>
            <a:endParaRPr lang="en-US" b="0" i="0" kern="0">
              <a:solidFill>
                <a:srgbClr val="000000"/>
              </a:solidFill>
              <a:effectLst/>
              <a:latin typeface="Source Sans Pro" panose="020B0503030403020204" pitchFamily="34" charset="0"/>
              <a:cs typeface="+mn-cs"/>
            </a:endParaRPr>
          </a:p>
        </p:txBody>
      </p:sp>
    </p:spTree>
    <p:extLst>
      <p:ext uri="{BB962C8B-B14F-4D97-AF65-F5344CB8AC3E}">
        <p14:creationId xmlns:p14="http://schemas.microsoft.com/office/powerpoint/2010/main" val="251407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CA5C0-9E34-A707-9A41-0C42F2D64BA9}"/>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5DA7CD6-ED14-8D70-75DC-E13476FE316C}"/>
              </a:ext>
            </a:extLst>
          </p:cNvPr>
          <p:cNvSpPr>
            <a:spLocks noGrp="1"/>
          </p:cNvSpPr>
          <p:nvPr>
            <p:ph type="ftr" sz="quarter" idx="17"/>
          </p:nvPr>
        </p:nvSpPr>
        <p:spPr>
          <a:xfrm>
            <a:off x="439432" y="6548404"/>
            <a:ext cx="11600328" cy="11541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Food Safety Training Presentation © Sodexo 2025. All rights Reserved                                                                                                                                                                                                                                                                                                             </a:t>
            </a:r>
            <a:endParaRPr kumimoji="0" lang="en-US" sz="750" b="0" i="0" u="none" strike="noStrike" kern="1200" cap="none" spc="0" normalizeH="0" baseline="0" noProof="0">
              <a:ln>
                <a:noFill/>
              </a:ln>
              <a:solidFill>
                <a:srgbClr val="2A295C"/>
              </a:solidFill>
              <a:effectLst/>
              <a:uLnTx/>
              <a:uFillTx/>
              <a:latin typeface="Abadi Extra Light" panose="020F0502020204030204" pitchFamily="34" charset="0"/>
              <a:ea typeface="+mn-ea"/>
              <a:cs typeface="+mn-cs"/>
            </a:endParaRPr>
          </a:p>
        </p:txBody>
      </p:sp>
      <p:pic>
        <p:nvPicPr>
          <p:cNvPr id="7" name="Picture 6">
            <a:extLst>
              <a:ext uri="{FF2B5EF4-FFF2-40B4-BE49-F238E27FC236}">
                <a16:creationId xmlns:a16="http://schemas.microsoft.com/office/drawing/2014/main" id="{41A6F4CA-76F9-3D54-8DA4-69E1BC61161A}"/>
              </a:ext>
            </a:extLst>
          </p:cNvPr>
          <p:cNvPicPr>
            <a:picLocks noChangeAspect="1"/>
          </p:cNvPicPr>
          <p:nvPr/>
        </p:nvPicPr>
        <p:blipFill>
          <a:blip r:embed="rId3"/>
          <a:stretch>
            <a:fillRect/>
          </a:stretch>
        </p:blipFill>
        <p:spPr>
          <a:xfrm>
            <a:off x="189954" y="5588976"/>
            <a:ext cx="11600329" cy="845055"/>
          </a:xfrm>
          <a:prstGeom prst="rect">
            <a:avLst/>
          </a:prstGeom>
        </p:spPr>
      </p:pic>
      <p:sp>
        <p:nvSpPr>
          <p:cNvPr id="8" name="Title 5">
            <a:extLst>
              <a:ext uri="{FF2B5EF4-FFF2-40B4-BE49-F238E27FC236}">
                <a16:creationId xmlns:a16="http://schemas.microsoft.com/office/drawing/2014/main" id="{456DF98B-5F98-8747-32B2-D6BEB0E0F330}"/>
              </a:ext>
            </a:extLst>
          </p:cNvPr>
          <p:cNvSpPr>
            <a:spLocks noGrp="1"/>
          </p:cNvSpPr>
          <p:nvPr>
            <p:ph type="title"/>
          </p:nvPr>
        </p:nvSpPr>
        <p:spPr>
          <a:xfrm>
            <a:off x="485775" y="178150"/>
            <a:ext cx="10515600" cy="387798"/>
          </a:xfrm>
        </p:spPr>
        <p:txBody>
          <a:bodyPr/>
          <a:lstStyle/>
          <a:p>
            <a:r>
              <a:rPr lang="en-US" sz="2800">
                <a:solidFill>
                  <a:schemeClr val="bg2"/>
                </a:solidFill>
                <a:latin typeface="Sansa Pro Bold" panose="02000603080000020004" pitchFamily="50" charset="0"/>
              </a:rPr>
              <a:t>What are some of the risks associated with pests?</a:t>
            </a:r>
          </a:p>
        </p:txBody>
      </p:sp>
      <p:sp>
        <p:nvSpPr>
          <p:cNvPr id="6" name="Slide Number Placeholder 5">
            <a:extLst>
              <a:ext uri="{FF2B5EF4-FFF2-40B4-BE49-F238E27FC236}">
                <a16:creationId xmlns:a16="http://schemas.microsoft.com/office/drawing/2014/main" id="{C08B324C-2729-2D78-306A-347F4CDDEF66}"/>
              </a:ext>
            </a:extLst>
          </p:cNvPr>
          <p:cNvSpPr>
            <a:spLocks noGrp="1"/>
          </p:cNvSpPr>
          <p:nvPr>
            <p:ph type="sldNum" sz="quarter" idx="18"/>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6B54B0F7-55DD-40D6-B7F4-70B586885C0B}" type="slidenum">
              <a:rPr kumimoji="0" lang="en-US" sz="700" b="0" i="0" u="none" strike="noStrike" kern="1200" cap="none" spc="0" normalizeH="0" baseline="0" noProof="0" smtClean="0">
                <a:ln>
                  <a:noFill/>
                </a:ln>
                <a:solidFill>
                  <a:srgbClr val="2A295C"/>
                </a:solidFill>
                <a:effectLst/>
                <a:uLnTx/>
                <a:uFillTx/>
                <a:latin typeface="Arial" panose="020B0604020202020204"/>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6</a:t>
            </a:fld>
            <a:endParaRPr kumimoji="0" lang="en-US" sz="700" b="0" i="0" u="none" strike="noStrike" kern="1200" cap="none" spc="0" normalizeH="0" baseline="0" noProof="0">
              <a:ln>
                <a:noFill/>
              </a:ln>
              <a:solidFill>
                <a:srgbClr val="2A295C"/>
              </a:solidFill>
              <a:effectLst/>
              <a:uLnTx/>
              <a:uFillTx/>
              <a:latin typeface="Arial" panose="020B0604020202020204"/>
              <a:ea typeface="+mn-ea"/>
              <a:cs typeface="+mn-cs"/>
            </a:endParaRPr>
          </a:p>
        </p:txBody>
      </p:sp>
      <p:sp>
        <p:nvSpPr>
          <p:cNvPr id="2" name="Rectangle 3">
            <a:extLst>
              <a:ext uri="{FF2B5EF4-FFF2-40B4-BE49-F238E27FC236}">
                <a16:creationId xmlns:a16="http://schemas.microsoft.com/office/drawing/2014/main" id="{643022CE-3E68-9B62-65CD-0A636C42DE56}"/>
              </a:ext>
            </a:extLst>
          </p:cNvPr>
          <p:cNvSpPr txBox="1">
            <a:spLocks noChangeArrowheads="1"/>
          </p:cNvSpPr>
          <p:nvPr/>
        </p:nvSpPr>
        <p:spPr bwMode="auto">
          <a:xfrm>
            <a:off x="395713" y="970443"/>
            <a:ext cx="11388566" cy="5160228"/>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marR="0" lvl="0" indent="0" algn="l" defTabSz="914400" rtl="0" eaLnBrk="1" fontAlgn="base" latinLnBrk="0" hangingPunct="1">
              <a:lnSpc>
                <a:spcPct val="100000"/>
              </a:lnSpc>
              <a:spcBef>
                <a:spcPct val="0"/>
              </a:spcBef>
              <a:spcAft>
                <a:spcPct val="0"/>
              </a:spcAft>
              <a:buClrTx/>
              <a:buSzTx/>
              <a:tabLst/>
              <a:defRPr/>
            </a:pPr>
            <a:r>
              <a:rPr kumimoji="0" lang="en-GB" sz="2000" b="1" u="none" strike="noStrike" kern="1200" cap="none" spc="0" normalizeH="0" baseline="0" noProof="0">
                <a:ln>
                  <a:noFill/>
                </a:ln>
                <a:solidFill>
                  <a:srgbClr val="FF0000"/>
                </a:solidFill>
                <a:effectLst/>
                <a:uLnTx/>
                <a:uFillTx/>
                <a:latin typeface="Arial" pitchFamily="34" charset="0"/>
                <a:ea typeface="ＭＳ Ｐゴシック" charset="-128"/>
                <a:cs typeface="Arial" panose="020B0604020202020204" pitchFamily="34" charset="0"/>
              </a:rPr>
              <a:t>Pests</a:t>
            </a:r>
            <a:r>
              <a:rPr kumimoji="0" lang="en-GB" sz="2000" b="1" u="none" strike="noStrike" kern="1200" cap="none" spc="0" normalizeH="0" baseline="0" noProof="0">
                <a:ln>
                  <a:noFill/>
                </a:ln>
                <a:solidFill>
                  <a:srgbClr val="000099"/>
                </a:solidFill>
                <a:effectLst/>
                <a:uLnTx/>
                <a:uFillTx/>
                <a:latin typeface="Arial" pitchFamily="34" charset="0"/>
                <a:ea typeface="ＭＳ Ｐゴシック" charset="-128"/>
                <a:cs typeface="Arial" panose="020B0604020202020204" pitchFamily="34" charset="0"/>
              </a:rPr>
              <a:t> </a:t>
            </a:r>
            <a:r>
              <a:rPr kumimoji="0" lang="en-GB" sz="2000" b="0" u="none" strike="noStrike" kern="1200" cap="none" spc="0" normalizeH="0" baseline="0" noProof="0">
                <a:ln>
                  <a:noFill/>
                </a:ln>
                <a:solidFill>
                  <a:srgbClr val="000099"/>
                </a:solidFill>
                <a:effectLst/>
                <a:uLnTx/>
                <a:uFillTx/>
                <a:latin typeface="Arial" pitchFamily="34" charset="0"/>
                <a:ea typeface="ＭＳ Ｐゴシック" charset="-128"/>
                <a:cs typeface="Arial" panose="020B0604020202020204" pitchFamily="34" charset="0"/>
              </a:rPr>
              <a:t>can contaminate food with dead bodies, nesting materials, and droppings.</a:t>
            </a:r>
          </a:p>
          <a:p>
            <a:pPr marL="0" marR="0" lvl="0" indent="0" algn="l" defTabSz="914400" rtl="0" eaLnBrk="1" fontAlgn="base" latinLnBrk="0" hangingPunct="1">
              <a:lnSpc>
                <a:spcPct val="100000"/>
              </a:lnSpc>
              <a:spcBef>
                <a:spcPct val="0"/>
              </a:spcBef>
              <a:spcAft>
                <a:spcPct val="0"/>
              </a:spcAft>
              <a:buClrTx/>
              <a:buSzTx/>
              <a:tabLst/>
              <a:defRPr/>
            </a:pPr>
            <a:endParaRPr kumimoji="0" lang="en-GB" sz="2000" b="0" u="none" strike="noStrike" kern="1200" cap="none" spc="0" normalizeH="0" baseline="0" noProof="0">
              <a:ln>
                <a:noFill/>
              </a:ln>
              <a:solidFill>
                <a:srgbClr val="000099"/>
              </a:solidFill>
              <a:effectLst/>
              <a:uLnTx/>
              <a:uFillTx/>
              <a:latin typeface="Arial" pitchFamily="34" charset="0"/>
              <a:ea typeface="ＭＳ Ｐゴシック" charset="-128"/>
              <a:cs typeface="Arial" panose="020B0604020202020204" pitchFamily="34" charset="0"/>
            </a:endParaRP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GB" sz="2000" b="1" u="none" strike="noStrike" kern="1200" cap="none" spc="0" normalizeH="0" baseline="0" noProof="0">
                <a:ln>
                  <a:noFill/>
                </a:ln>
                <a:solidFill>
                  <a:srgbClr val="FF0000"/>
                </a:solidFill>
                <a:effectLst/>
                <a:uLnTx/>
                <a:uFillTx/>
                <a:latin typeface="Arial"/>
                <a:ea typeface="ＭＳ Ｐゴシック"/>
                <a:cs typeface="Arial"/>
              </a:rPr>
              <a:t>Rats and mice </a:t>
            </a:r>
            <a:r>
              <a:rPr kumimoji="0" lang="en-GB" sz="2000" b="0" u="none" strike="noStrike" kern="1200" cap="none" spc="0" normalizeH="0" baseline="0" noProof="0">
                <a:ln>
                  <a:noFill/>
                </a:ln>
                <a:solidFill>
                  <a:srgbClr val="000099"/>
                </a:solidFill>
                <a:effectLst/>
                <a:uLnTx/>
                <a:uFillTx/>
                <a:latin typeface="Arial"/>
                <a:ea typeface="ＭＳ Ｐゴシック"/>
                <a:cs typeface="Arial"/>
              </a:rPr>
              <a:t>carry fleas, mites and ticks as well as bacteria and viruses </a:t>
            </a:r>
            <a:r>
              <a:rPr kumimoji="0" lang="en-GB" sz="2000" b="0" u="none" kern="1200" cap="none" spc="0" normalizeH="0" baseline="0" noProof="0">
                <a:ln>
                  <a:noFill/>
                </a:ln>
                <a:solidFill>
                  <a:srgbClr val="000099"/>
                </a:solidFill>
                <a:effectLst/>
                <a:uLnTx/>
                <a:uFillTx/>
                <a:latin typeface="Arial"/>
                <a:ea typeface="ＭＳ Ｐゴシック"/>
                <a:cs typeface="Arial"/>
              </a:rPr>
              <a:t>that can </a:t>
            </a:r>
            <a:r>
              <a:rPr lang="en-GB" sz="2000" b="0">
                <a:solidFill>
                  <a:srgbClr val="000099"/>
                </a:solidFill>
                <a:latin typeface="Arial"/>
                <a:ea typeface="ＭＳ Ｐゴシック"/>
                <a:cs typeface="Arial"/>
              </a:rPr>
              <a:t>cause serious illness</a:t>
            </a:r>
            <a:r>
              <a:rPr kumimoji="0" lang="en-GB" sz="2000" b="0" u="none" kern="1200" cap="none" spc="0" normalizeH="0" baseline="0" noProof="0">
                <a:ln>
                  <a:noFill/>
                </a:ln>
                <a:solidFill>
                  <a:srgbClr val="000099"/>
                </a:solidFill>
                <a:effectLst/>
                <a:uLnTx/>
                <a:uFillTx/>
                <a:latin typeface="Arial"/>
                <a:ea typeface="ＭＳ Ｐゴシック"/>
                <a:cs typeface="Arial"/>
              </a:rPr>
              <a:t>, such as </a:t>
            </a:r>
            <a:r>
              <a:rPr kumimoji="0" lang="en-GB" sz="2000" b="0" i="1" u="none" kern="1200" cap="none" spc="0" normalizeH="0" baseline="0" noProof="0">
                <a:ln>
                  <a:noFill/>
                </a:ln>
                <a:solidFill>
                  <a:srgbClr val="000099"/>
                </a:solidFill>
                <a:effectLst/>
                <a:uLnTx/>
                <a:uFillTx/>
                <a:latin typeface="Arial"/>
                <a:ea typeface="ＭＳ Ｐゴシック"/>
                <a:cs typeface="Arial"/>
              </a:rPr>
              <a:t>Salmonella</a:t>
            </a:r>
            <a:r>
              <a:rPr kumimoji="0" lang="en-GB" sz="2000" b="0" u="none" kern="1200" cap="none" spc="0" normalizeH="0" baseline="0" noProof="0">
                <a:ln>
                  <a:noFill/>
                </a:ln>
                <a:solidFill>
                  <a:srgbClr val="000099"/>
                </a:solidFill>
                <a:effectLst/>
                <a:uLnTx/>
                <a:uFillTx/>
                <a:latin typeface="Arial"/>
                <a:ea typeface="ＭＳ Ｐゴシック"/>
                <a:cs typeface="Arial"/>
              </a:rPr>
              <a:t> and </a:t>
            </a:r>
            <a:r>
              <a:rPr kumimoji="0" lang="en-GB" sz="2000" b="0" i="1" kern="1200" cap="none" spc="0" normalizeH="0" baseline="0" noProof="0">
                <a:ln>
                  <a:noFill/>
                </a:ln>
                <a:solidFill>
                  <a:srgbClr val="000099"/>
                </a:solidFill>
                <a:effectLst/>
                <a:uLnTx/>
                <a:uFillTx/>
                <a:latin typeface="Arial"/>
                <a:ea typeface="ＭＳ Ｐゴシック"/>
                <a:cs typeface="Arial"/>
              </a:rPr>
              <a:t>E. Coli</a:t>
            </a:r>
            <a:r>
              <a:rPr kumimoji="0" lang="en-GB" sz="2000" b="0" u="none" kern="1200" cap="none" spc="0" normalizeH="0" baseline="0" noProof="0">
                <a:ln>
                  <a:noFill/>
                </a:ln>
                <a:solidFill>
                  <a:srgbClr val="000099"/>
                </a:solidFill>
                <a:effectLst/>
                <a:uLnTx/>
                <a:uFillTx/>
                <a:latin typeface="Arial"/>
                <a:ea typeface="ＭＳ Ｐゴシック"/>
                <a:cs typeface="Arial"/>
              </a:rPr>
              <a:t>, etc..</a:t>
            </a:r>
            <a:r>
              <a:rPr lang="en-GB" sz="2000" b="0" noProof="0">
                <a:solidFill>
                  <a:srgbClr val="000099"/>
                </a:solidFill>
                <a:latin typeface="Arial"/>
                <a:ea typeface="ＭＳ Ｐゴシック"/>
                <a:cs typeface="Arial"/>
              </a:rPr>
              <a:t> Their </a:t>
            </a:r>
            <a:r>
              <a:rPr kumimoji="0" lang="en-GB" sz="2000" b="0" u="none" strike="noStrike" kern="1200" cap="none" spc="0" normalizeH="0" baseline="0" noProof="0">
                <a:ln>
                  <a:noFill/>
                </a:ln>
                <a:solidFill>
                  <a:srgbClr val="000099"/>
                </a:solidFill>
                <a:effectLst/>
                <a:uLnTx/>
                <a:uFillTx/>
                <a:latin typeface="Arial"/>
                <a:ea typeface="ＭＳ Ｐゴシック"/>
                <a:cs typeface="Arial"/>
              </a:rPr>
              <a:t>urine can contaminate food and food packaging</a:t>
            </a:r>
            <a:r>
              <a:rPr lang="en-GB" sz="2000" b="0">
                <a:solidFill>
                  <a:srgbClr val="000099"/>
                </a:solidFill>
                <a:latin typeface="Arial"/>
                <a:ea typeface="ＭＳ Ｐゴシック"/>
                <a:cs typeface="Arial"/>
              </a:rPr>
              <a:t>.</a:t>
            </a:r>
            <a:r>
              <a:rPr kumimoji="0" lang="en-GB" sz="2000" b="0" u="none" strike="noStrike" kern="1200" cap="none" spc="0" normalizeH="0" baseline="0" noProof="0">
                <a:ln>
                  <a:noFill/>
                </a:ln>
                <a:solidFill>
                  <a:srgbClr val="000099"/>
                </a:solidFill>
                <a:effectLst/>
                <a:uLnTx/>
                <a:uFillTx/>
                <a:latin typeface="Arial"/>
                <a:ea typeface="ＭＳ Ｐゴシック"/>
                <a:cs typeface="Arial"/>
              </a:rPr>
              <a:t> This may cause a range of symptoms from mild flu to jaundice and kidney failure. </a:t>
            </a:r>
            <a:r>
              <a:rPr kumimoji="0" lang="en-US" sz="2000" b="0" u="none" strike="noStrike" kern="1200" cap="none" spc="0" normalizeH="0" baseline="0" noProof="0">
                <a:ln>
                  <a:noFill/>
                </a:ln>
                <a:solidFill>
                  <a:srgbClr val="000099"/>
                </a:solidFill>
                <a:effectLst/>
                <a:uLnTx/>
                <a:uFillTx/>
                <a:latin typeface="Arial"/>
                <a:ea typeface="ＭＳ Ｐゴシック"/>
                <a:cs typeface="Arial"/>
              </a:rPr>
              <a:t> </a:t>
            </a:r>
            <a:endParaRPr lang="en-US" sz="2000" b="0" u="none" strike="noStrike" kern="1200" cap="none" spc="0" normalizeH="0" baseline="0" noProof="0">
              <a:ln>
                <a:noFill/>
              </a:ln>
              <a:solidFill>
                <a:srgbClr val="000099"/>
              </a:solidFill>
              <a:effectLst/>
              <a:uLnTx/>
              <a:uFillTx/>
              <a:latin typeface="Arial"/>
              <a:ea typeface="ＭＳ Ｐゴシック"/>
              <a:cs typeface="Arial"/>
            </a:endParaRP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GB" sz="2000" b="1" u="none" strike="noStrike" kern="1200" cap="none" spc="0" normalizeH="0" baseline="0" noProof="0">
                <a:ln>
                  <a:noFill/>
                </a:ln>
                <a:solidFill>
                  <a:srgbClr val="FF0000"/>
                </a:solidFill>
                <a:effectLst/>
                <a:uLnTx/>
                <a:uFillTx/>
                <a:latin typeface="Arial" pitchFamily="34" charset="0"/>
                <a:ea typeface="ＭＳ Ｐゴシック" charset="-128"/>
                <a:cs typeface="Arial" panose="020B0604020202020204" pitchFamily="34" charset="0"/>
              </a:rPr>
              <a:t>Cockroaches</a:t>
            </a:r>
            <a:r>
              <a:rPr kumimoji="0" lang="en-GB" sz="2000" b="0" u="none" strike="noStrike" kern="1200" cap="none" spc="0" normalizeH="0" baseline="0" noProof="0">
                <a:ln>
                  <a:noFill/>
                </a:ln>
                <a:solidFill>
                  <a:srgbClr val="000099"/>
                </a:solidFill>
                <a:effectLst/>
                <a:uLnTx/>
                <a:uFillTx/>
                <a:latin typeface="Arial" pitchFamily="34" charset="0"/>
                <a:ea typeface="ＭＳ Ｐゴシック" charset="-128"/>
                <a:cs typeface="Arial" panose="020B0604020202020204" pitchFamily="34" charset="0"/>
              </a:rPr>
              <a:t> can spread diseases such as dysentery, typhoid and polio. </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GB" sz="2000" b="1" u="none" strike="noStrike" kern="1200" cap="none" spc="0" normalizeH="0" baseline="0" noProof="0">
                <a:ln>
                  <a:noFill/>
                </a:ln>
                <a:solidFill>
                  <a:srgbClr val="FF0000"/>
                </a:solidFill>
                <a:effectLst/>
                <a:uLnTx/>
                <a:uFillTx/>
                <a:latin typeface="Arial" pitchFamily="34" charset="0"/>
                <a:ea typeface="ＭＳ Ｐゴシック" charset="-128"/>
                <a:cs typeface="Arial" panose="020B0604020202020204" pitchFamily="34" charset="0"/>
              </a:rPr>
              <a:t>Birds</a:t>
            </a:r>
            <a:r>
              <a:rPr kumimoji="0" lang="en-GB" sz="2000" b="0" u="none" strike="noStrike" kern="1200" cap="none" spc="0" normalizeH="0" baseline="0" noProof="0">
                <a:ln>
                  <a:noFill/>
                </a:ln>
                <a:solidFill>
                  <a:srgbClr val="000099"/>
                </a:solidFill>
                <a:effectLst/>
                <a:uLnTx/>
                <a:uFillTx/>
                <a:latin typeface="Arial" pitchFamily="34" charset="0"/>
                <a:ea typeface="ＭＳ Ｐゴシック" charset="-128"/>
                <a:cs typeface="Arial" panose="020B0604020202020204" pitchFamily="34" charset="0"/>
              </a:rPr>
              <a:t> can carry bacteria such as </a:t>
            </a:r>
            <a:r>
              <a:rPr kumimoji="0" lang="en-GB" sz="2000" b="0" i="1" u="none" strike="noStrike" kern="1200" cap="none" spc="0" normalizeH="0" baseline="0" noProof="0">
                <a:ln>
                  <a:noFill/>
                </a:ln>
                <a:solidFill>
                  <a:srgbClr val="000099"/>
                </a:solidFill>
                <a:effectLst/>
                <a:uLnTx/>
                <a:uFillTx/>
                <a:latin typeface="Arial" pitchFamily="34" charset="0"/>
                <a:ea typeface="ＭＳ Ｐゴシック" charset="-128"/>
                <a:cs typeface="Arial" panose="020B0604020202020204" pitchFamily="34" charset="0"/>
              </a:rPr>
              <a:t>Salmonella</a:t>
            </a:r>
            <a:r>
              <a:rPr kumimoji="0" lang="en-GB" sz="2000" b="0" u="none" strike="noStrike" kern="1200" cap="none" spc="0" normalizeH="0" baseline="0" noProof="0">
                <a:ln>
                  <a:noFill/>
                </a:ln>
                <a:solidFill>
                  <a:srgbClr val="000099"/>
                </a:solidFill>
                <a:effectLst/>
                <a:uLnTx/>
                <a:uFillTx/>
                <a:latin typeface="Arial" pitchFamily="34" charset="0"/>
                <a:ea typeface="ＭＳ Ｐゴシック" charset="-128"/>
                <a:cs typeface="Arial" panose="020B0604020202020204" pitchFamily="34" charset="0"/>
              </a:rPr>
              <a:t> and </a:t>
            </a:r>
            <a:r>
              <a:rPr kumimoji="0" lang="en-GB" sz="2000" b="0" i="1" strike="noStrike" kern="1200" cap="none" spc="0" normalizeH="0" baseline="0" noProof="0">
                <a:ln>
                  <a:noFill/>
                </a:ln>
                <a:solidFill>
                  <a:srgbClr val="000099"/>
                </a:solidFill>
                <a:effectLst/>
                <a:uLnTx/>
                <a:uFillTx/>
                <a:latin typeface="Arial" pitchFamily="34" charset="0"/>
                <a:ea typeface="ＭＳ Ｐゴシック" charset="-128"/>
                <a:cs typeface="Arial" panose="020B0604020202020204" pitchFamily="34" charset="0"/>
              </a:rPr>
              <a:t>Campylobacter</a:t>
            </a:r>
            <a:r>
              <a:rPr kumimoji="0" lang="en-GB" sz="2000" b="0" u="none" strike="noStrike" kern="1200" cap="none" spc="0" normalizeH="0" baseline="0" noProof="0">
                <a:ln>
                  <a:noFill/>
                </a:ln>
                <a:solidFill>
                  <a:srgbClr val="000099"/>
                </a:solidFill>
                <a:effectLst/>
                <a:uLnTx/>
                <a:uFillTx/>
                <a:latin typeface="Arial" pitchFamily="34" charset="0"/>
                <a:ea typeface="ＭＳ Ｐゴシック" charset="-128"/>
                <a:cs typeface="Arial" panose="020B0604020202020204" pitchFamily="34" charset="0"/>
              </a:rPr>
              <a:t>.</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lang="en-US" sz="2000">
                <a:solidFill>
                  <a:srgbClr val="FF0000"/>
                </a:solidFill>
                <a:latin typeface="Arial" pitchFamily="34" charset="0"/>
                <a:ea typeface="ＭＳ Ｐゴシック" charset="-128"/>
                <a:cs typeface="Arial" panose="020B0604020202020204" pitchFamily="34" charset="0"/>
              </a:rPr>
              <a:t>Flies</a:t>
            </a:r>
            <a:r>
              <a:rPr kumimoji="0" lang="en-US" sz="2000" b="0" u="none" strike="noStrike" kern="1200" cap="none" spc="0" normalizeH="0" baseline="0" noProof="0">
                <a:ln>
                  <a:noFill/>
                </a:ln>
                <a:solidFill>
                  <a:srgbClr val="000099"/>
                </a:solidFill>
                <a:effectLst/>
                <a:uLnTx/>
                <a:uFillTx/>
                <a:latin typeface="Arial" pitchFamily="34" charset="0"/>
                <a:ea typeface="ＭＳ Ｐゴシック" charset="-128"/>
                <a:cs typeface="Arial" panose="020B0604020202020204" pitchFamily="34" charset="0"/>
              </a:rPr>
              <a:t> can carry bacteria and viruses and transfer contaminants wherever they land.</a:t>
            </a:r>
            <a:endParaRPr kumimoji="0" lang="en-GB" sz="2000" b="0" u="none" strike="noStrike" kern="1200" cap="none" spc="0" normalizeH="0" baseline="0" noProof="0">
              <a:ln>
                <a:noFill/>
              </a:ln>
              <a:solidFill>
                <a:srgbClr val="000099"/>
              </a:solidFill>
              <a:effectLst/>
              <a:uLnTx/>
              <a:uFillTx/>
              <a:latin typeface="Arial"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97539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DE61973-0EF9-4D64-8930-49548D1317F2}"/>
              </a:ext>
            </a:extLst>
          </p:cNvPr>
          <p:cNvSpPr>
            <a:spLocks noGrp="1"/>
          </p:cNvSpPr>
          <p:nvPr>
            <p:ph type="pic" sz="quarter" idx="64"/>
          </p:nvPr>
        </p:nvSpPr>
        <p:spPr/>
        <p:txBody>
          <a:bodyPr/>
          <a:lstStyle/>
          <a:p>
            <a:endParaRPr lang="en-US"/>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body" sz="quarter" idx="66"/>
          </p:nvPr>
        </p:nvSpPr>
        <p:spPr>
          <a:xfrm>
            <a:off x="442913" y="522514"/>
            <a:ext cx="4979987" cy="4792694"/>
          </a:xfrm>
        </p:spPr>
        <p:txBody>
          <a:bodyPr/>
          <a:lstStyle/>
          <a:p>
            <a:r>
              <a:rPr lang="en-US" noProof="0"/>
              <a:t>02</a:t>
            </a:r>
          </a:p>
          <a:p>
            <a:pPr lvl="1"/>
            <a:r>
              <a:rPr lang="en-US"/>
              <a:t>Preventing Pest Infestation</a:t>
            </a:r>
            <a:endParaRPr lang="en-US" noProof="0"/>
          </a:p>
          <a:p>
            <a:pPr lvl="2">
              <a:buFont typeface="+mj-lt"/>
              <a:buAutoNum type="romanUcPeriod"/>
            </a:pPr>
            <a:r>
              <a:rPr lang="en-US"/>
              <a:t>Signs of Pest Activity</a:t>
            </a:r>
          </a:p>
          <a:p>
            <a:pPr lvl="2">
              <a:buFont typeface="+mj-lt"/>
              <a:buAutoNum type="romanUcPeriod"/>
            </a:pPr>
            <a:r>
              <a:rPr lang="en-US"/>
              <a:t>Effective ways to prevent pest infestations</a:t>
            </a:r>
          </a:p>
          <a:p>
            <a:pPr lvl="2">
              <a:buFont typeface="+mj-lt"/>
              <a:buAutoNum type="romanUcPeriod"/>
            </a:pPr>
            <a:r>
              <a:rPr lang="en-US" noProof="0"/>
              <a:t>Reporting &amp; Pest Control Procedure</a:t>
            </a:r>
          </a:p>
          <a:p>
            <a:pPr marL="0" lvl="2" indent="0">
              <a:buNone/>
            </a:pPr>
            <a:endParaRPr lang="en-US" noProof="0"/>
          </a:p>
          <a:p>
            <a:pPr lvl="2">
              <a:buFont typeface="+mj-lt"/>
              <a:buAutoNum type="romanUcPeriod"/>
            </a:pPr>
            <a:endParaRPr lang="en-US" noProof="0"/>
          </a:p>
          <a:p>
            <a:pPr lvl="2">
              <a:buAutoNum type="romanUcPeriod"/>
            </a:pPr>
            <a:endParaRPr lang="en-US" noProof="0"/>
          </a:p>
        </p:txBody>
      </p:sp>
      <p:sp>
        <p:nvSpPr>
          <p:cNvPr id="3" name="Footer Placeholder 2">
            <a:extLst>
              <a:ext uri="{FF2B5EF4-FFF2-40B4-BE49-F238E27FC236}">
                <a16:creationId xmlns:a16="http://schemas.microsoft.com/office/drawing/2014/main" id="{A365D6F8-F38F-43C9-BB13-0D89D9E8C4C9}"/>
              </a:ext>
            </a:extLst>
          </p:cNvPr>
          <p:cNvSpPr>
            <a:spLocks noGrp="1"/>
          </p:cNvSpPr>
          <p:nvPr>
            <p:ph type="ftr" sz="quarter" idx="67"/>
          </p:nvPr>
        </p:nvSpPr>
        <p:spPr>
          <a:xfrm>
            <a:off x="442913" y="6499306"/>
            <a:ext cx="4114800" cy="207749"/>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Food Safety Training Presentation © Sodexo 2025. All rights Reserved                                                                                                                                                                                                                                                                                                             </a:t>
            </a:r>
            <a:endParaRPr kumimoji="0" lang="en-US" sz="750" b="0" i="0" u="none" strike="noStrike" kern="1200" cap="none" spc="0" normalizeH="0" baseline="0" noProof="0">
              <a:ln>
                <a:noFill/>
              </a:ln>
              <a:solidFill>
                <a:prstClr val="white"/>
              </a:solidFill>
              <a:effectLst/>
              <a:uLnTx/>
              <a:uFillTx/>
              <a:latin typeface="Abadi Extra Light" panose="020B0204020104020204" pitchFamily="34" charset="0"/>
              <a:ea typeface="+mn-ea"/>
              <a:cs typeface="+mn-cs"/>
            </a:endParaRPr>
          </a:p>
        </p:txBody>
      </p:sp>
      <p:sp>
        <p:nvSpPr>
          <p:cNvPr id="4" name="Slide Number Placeholder 3">
            <a:extLst>
              <a:ext uri="{FF2B5EF4-FFF2-40B4-BE49-F238E27FC236}">
                <a16:creationId xmlns:a16="http://schemas.microsoft.com/office/drawing/2014/main" id="{195011A3-3316-30D5-BD4C-4850893E8366}"/>
              </a:ext>
            </a:extLst>
          </p:cNvPr>
          <p:cNvSpPr>
            <a:spLocks noGrp="1"/>
          </p:cNvSpPr>
          <p:nvPr>
            <p:ph type="sldNum" sz="quarter" idx="12"/>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6B54B0F7-55DD-40D6-B7F4-70B586885C0B}" type="slidenum">
              <a:rPr kumimoji="0" lang="en-US" sz="7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7</a:t>
            </a:fld>
            <a:endParaRPr kumimoji="0" lang="en-US" sz="7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3816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A9DF-EA67-B071-5931-2D50D34B02FD}"/>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370244-2289-58F4-484E-122CBBC3F72B}"/>
              </a:ext>
            </a:extLst>
          </p:cNvPr>
          <p:cNvSpPr>
            <a:spLocks noGrp="1"/>
          </p:cNvSpPr>
          <p:nvPr>
            <p:ph type="ftr" sz="quarter" idx="17"/>
          </p:nvPr>
        </p:nvSpPr>
        <p:spPr>
          <a:xfrm>
            <a:off x="439432" y="6548404"/>
            <a:ext cx="11600328" cy="11541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Food Safety Training Presentation © Sodexo 2025. All rights Reserved                                                                                                                                                                                                                                                                                                             </a:t>
            </a:r>
            <a:endParaRPr kumimoji="0" lang="en-US" sz="750" b="0" i="0" u="none" strike="noStrike" kern="1200" cap="none" spc="0" normalizeH="0" baseline="0" noProof="0">
              <a:ln>
                <a:noFill/>
              </a:ln>
              <a:solidFill>
                <a:srgbClr val="2A295C"/>
              </a:solidFill>
              <a:effectLst/>
              <a:uLnTx/>
              <a:uFillTx/>
              <a:latin typeface="Abadi Extra Light" panose="020F0502020204030204" pitchFamily="34" charset="0"/>
              <a:ea typeface="+mn-ea"/>
              <a:cs typeface="+mn-cs"/>
            </a:endParaRPr>
          </a:p>
        </p:txBody>
      </p:sp>
      <p:pic>
        <p:nvPicPr>
          <p:cNvPr id="7" name="Picture 6">
            <a:extLst>
              <a:ext uri="{FF2B5EF4-FFF2-40B4-BE49-F238E27FC236}">
                <a16:creationId xmlns:a16="http://schemas.microsoft.com/office/drawing/2014/main" id="{AC24D787-4D28-721C-A6FB-A40890539109}"/>
              </a:ext>
            </a:extLst>
          </p:cNvPr>
          <p:cNvPicPr>
            <a:picLocks noChangeAspect="1"/>
          </p:cNvPicPr>
          <p:nvPr/>
        </p:nvPicPr>
        <p:blipFill>
          <a:blip r:embed="rId3"/>
          <a:stretch>
            <a:fillRect/>
          </a:stretch>
        </p:blipFill>
        <p:spPr>
          <a:xfrm>
            <a:off x="189954" y="5588976"/>
            <a:ext cx="11600329" cy="845055"/>
          </a:xfrm>
          <a:prstGeom prst="rect">
            <a:avLst/>
          </a:prstGeom>
        </p:spPr>
      </p:pic>
      <p:sp>
        <p:nvSpPr>
          <p:cNvPr id="8" name="Title 5">
            <a:extLst>
              <a:ext uri="{FF2B5EF4-FFF2-40B4-BE49-F238E27FC236}">
                <a16:creationId xmlns:a16="http://schemas.microsoft.com/office/drawing/2014/main" id="{E49BD684-C874-BC62-C496-3C76070A1187}"/>
              </a:ext>
            </a:extLst>
          </p:cNvPr>
          <p:cNvSpPr>
            <a:spLocks noGrp="1"/>
          </p:cNvSpPr>
          <p:nvPr>
            <p:ph type="title"/>
          </p:nvPr>
        </p:nvSpPr>
        <p:spPr>
          <a:xfrm>
            <a:off x="485775" y="198924"/>
            <a:ext cx="10515600" cy="346249"/>
          </a:xfrm>
        </p:spPr>
        <p:txBody>
          <a:bodyPr/>
          <a:lstStyle/>
          <a:p>
            <a:r>
              <a:rPr lang="en-US">
                <a:solidFill>
                  <a:schemeClr val="bg2"/>
                </a:solidFill>
                <a:latin typeface="Sansa Pro Bold" panose="02000603080000020004" pitchFamily="50" charset="0"/>
              </a:rPr>
              <a:t>Signs of Pest Activity</a:t>
            </a:r>
          </a:p>
        </p:txBody>
      </p:sp>
      <p:sp>
        <p:nvSpPr>
          <p:cNvPr id="6" name="Slide Number Placeholder 5">
            <a:extLst>
              <a:ext uri="{FF2B5EF4-FFF2-40B4-BE49-F238E27FC236}">
                <a16:creationId xmlns:a16="http://schemas.microsoft.com/office/drawing/2014/main" id="{C591142C-FD60-9E63-9957-1A6D148731ED}"/>
              </a:ext>
            </a:extLst>
          </p:cNvPr>
          <p:cNvSpPr>
            <a:spLocks noGrp="1"/>
          </p:cNvSpPr>
          <p:nvPr>
            <p:ph type="sldNum" sz="quarter" idx="18"/>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6B54B0F7-55DD-40D6-B7F4-70B586885C0B}" type="slidenum">
              <a:rPr kumimoji="0" lang="en-US" sz="700" b="0" i="0" u="none" strike="noStrike" kern="1200" cap="none" spc="0" normalizeH="0" baseline="0" noProof="0" smtClean="0">
                <a:ln>
                  <a:noFill/>
                </a:ln>
                <a:solidFill>
                  <a:srgbClr val="2A295C"/>
                </a:solidFill>
                <a:effectLst/>
                <a:uLnTx/>
                <a:uFillTx/>
                <a:latin typeface="Arial" panose="020B0604020202020204"/>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8</a:t>
            </a:fld>
            <a:endParaRPr kumimoji="0" lang="en-US" sz="700" b="0" i="0" u="none" strike="noStrike" kern="1200" cap="none" spc="0" normalizeH="0" baseline="0" noProof="0">
              <a:ln>
                <a:noFill/>
              </a:ln>
              <a:solidFill>
                <a:srgbClr val="2A295C"/>
              </a:solidFill>
              <a:effectLst/>
              <a:uLnTx/>
              <a:uFillTx/>
              <a:latin typeface="Arial" panose="020B0604020202020204"/>
              <a:ea typeface="+mn-ea"/>
              <a:cs typeface="+mn-cs"/>
            </a:endParaRPr>
          </a:p>
        </p:txBody>
      </p:sp>
      <p:sp>
        <p:nvSpPr>
          <p:cNvPr id="2" name="Rectangle 3">
            <a:extLst>
              <a:ext uri="{FF2B5EF4-FFF2-40B4-BE49-F238E27FC236}">
                <a16:creationId xmlns:a16="http://schemas.microsoft.com/office/drawing/2014/main" id="{46BF11EE-E430-AC19-CFE6-3BF3E9841255}"/>
              </a:ext>
            </a:extLst>
          </p:cNvPr>
          <p:cNvSpPr txBox="1">
            <a:spLocks noChangeArrowheads="1"/>
          </p:cNvSpPr>
          <p:nvPr/>
        </p:nvSpPr>
        <p:spPr bwMode="auto">
          <a:xfrm>
            <a:off x="391207" y="659547"/>
            <a:ext cx="11388566" cy="596084"/>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spcBef>
                <a:spcPts val="0"/>
              </a:spcBef>
              <a:buNone/>
            </a:pPr>
            <a:r>
              <a:rPr lang="en-US" sz="1600">
                <a:solidFill>
                  <a:srgbClr val="000099"/>
                </a:solidFill>
                <a:latin typeface="+mn-lt"/>
                <a:ea typeface="ＭＳ Ｐゴシック"/>
              </a:rPr>
              <a:t>It</a:t>
            </a:r>
            <a:r>
              <a:rPr lang="en-US" sz="1600" b="0" i="0">
                <a:solidFill>
                  <a:srgbClr val="000099"/>
                </a:solidFill>
                <a:effectLst/>
                <a:latin typeface="+mn-lt"/>
                <a:ea typeface="ＭＳ Ｐゴシック"/>
              </a:rPr>
              <a:t> is essential to recognize signs of pests to determine if you have an infestation. Below are three common pests and indicators of their presence:</a:t>
            </a:r>
          </a:p>
        </p:txBody>
      </p:sp>
      <p:sp>
        <p:nvSpPr>
          <p:cNvPr id="13" name="object 8">
            <a:extLst>
              <a:ext uri="{FF2B5EF4-FFF2-40B4-BE49-F238E27FC236}">
                <a16:creationId xmlns:a16="http://schemas.microsoft.com/office/drawing/2014/main" id="{EEABD8B0-8FB3-C397-389D-2898CAE4F7E2}"/>
              </a:ext>
            </a:extLst>
          </p:cNvPr>
          <p:cNvSpPr txBox="1"/>
          <p:nvPr/>
        </p:nvSpPr>
        <p:spPr>
          <a:xfrm>
            <a:off x="9443846" y="3611145"/>
            <a:ext cx="1305880" cy="248786"/>
          </a:xfrm>
          <a:prstGeom prst="rect">
            <a:avLst/>
          </a:prstGeom>
        </p:spPr>
        <p:txBody>
          <a:bodyPr vert="horz" wrap="square" lIns="0" tIns="43180" rIns="0" bIns="0" rtlCol="0">
            <a:spAutoFit/>
          </a:bodyPr>
          <a:lstStyle/>
          <a:p>
            <a:pPr marL="163830" marR="5080" indent="-151765" defTabSz="914400">
              <a:lnSpc>
                <a:spcPts val="1580"/>
              </a:lnSpc>
              <a:spcBef>
                <a:spcPts val="340"/>
              </a:spcBef>
            </a:pPr>
            <a:r>
              <a:rPr sz="1500" b="1" kern="0" spc="120">
                <a:solidFill>
                  <a:srgbClr val="000099"/>
                </a:solidFill>
                <a:latin typeface="Calibri"/>
                <a:cs typeface="Calibri"/>
              </a:rPr>
              <a:t>Signs</a:t>
            </a:r>
            <a:r>
              <a:rPr sz="1500" b="1" kern="0" spc="110">
                <a:solidFill>
                  <a:srgbClr val="000099"/>
                </a:solidFill>
                <a:latin typeface="Calibri"/>
                <a:cs typeface="Calibri"/>
              </a:rPr>
              <a:t> </a:t>
            </a:r>
            <a:r>
              <a:rPr sz="1500" b="1" kern="0" spc="-25">
                <a:solidFill>
                  <a:srgbClr val="000099"/>
                </a:solidFill>
                <a:latin typeface="Calibri"/>
                <a:cs typeface="Calibri"/>
              </a:rPr>
              <a:t>of </a:t>
            </a:r>
            <a:r>
              <a:rPr sz="1500" b="1" kern="0" spc="80">
                <a:solidFill>
                  <a:srgbClr val="000099"/>
                </a:solidFill>
                <a:latin typeface="Calibri"/>
                <a:cs typeface="Calibri"/>
              </a:rPr>
              <a:t>Flies</a:t>
            </a:r>
            <a:endParaRPr sz="1500" kern="0">
              <a:solidFill>
                <a:srgbClr val="000099"/>
              </a:solidFill>
              <a:latin typeface="Calibri"/>
              <a:cs typeface="Calibri"/>
            </a:endParaRPr>
          </a:p>
        </p:txBody>
      </p:sp>
      <p:sp>
        <p:nvSpPr>
          <p:cNvPr id="14" name="object 9">
            <a:extLst>
              <a:ext uri="{FF2B5EF4-FFF2-40B4-BE49-F238E27FC236}">
                <a16:creationId xmlns:a16="http://schemas.microsoft.com/office/drawing/2014/main" id="{A48A1C40-CBBA-546E-47C0-F7924B5E881B}"/>
              </a:ext>
            </a:extLst>
          </p:cNvPr>
          <p:cNvSpPr txBox="1"/>
          <p:nvPr/>
        </p:nvSpPr>
        <p:spPr>
          <a:xfrm>
            <a:off x="4793361" y="3553183"/>
            <a:ext cx="2571749" cy="248145"/>
          </a:xfrm>
          <a:prstGeom prst="rect">
            <a:avLst/>
          </a:prstGeom>
        </p:spPr>
        <p:txBody>
          <a:bodyPr vert="horz" wrap="square" lIns="0" tIns="42545" rIns="0" bIns="0" rtlCol="0">
            <a:spAutoFit/>
          </a:bodyPr>
          <a:lstStyle/>
          <a:p>
            <a:pPr marL="12700" marR="5080" indent="201930" defTabSz="914400">
              <a:lnSpc>
                <a:spcPts val="1580"/>
              </a:lnSpc>
              <a:spcBef>
                <a:spcPts val="335"/>
              </a:spcBef>
            </a:pPr>
            <a:r>
              <a:rPr sz="1500" b="1" kern="0" spc="70">
                <a:solidFill>
                  <a:srgbClr val="000099"/>
                </a:solidFill>
                <a:latin typeface="Calibri"/>
                <a:cs typeface="Calibri"/>
              </a:rPr>
              <a:t>Signs</a:t>
            </a:r>
            <a:r>
              <a:rPr sz="1500" b="1" kern="0" spc="20">
                <a:solidFill>
                  <a:srgbClr val="000099"/>
                </a:solidFill>
                <a:latin typeface="Calibri"/>
                <a:cs typeface="Calibri"/>
              </a:rPr>
              <a:t> </a:t>
            </a:r>
            <a:r>
              <a:rPr sz="1500" b="1" kern="0" spc="-25">
                <a:solidFill>
                  <a:srgbClr val="000099"/>
                </a:solidFill>
                <a:latin typeface="Calibri"/>
                <a:cs typeface="Calibri"/>
              </a:rPr>
              <a:t>of </a:t>
            </a:r>
            <a:r>
              <a:rPr sz="1500" b="1" kern="0" spc="35">
                <a:solidFill>
                  <a:srgbClr val="000099"/>
                </a:solidFill>
                <a:latin typeface="Calibri"/>
                <a:cs typeface="Calibri"/>
              </a:rPr>
              <a:t>Cockroaches</a:t>
            </a:r>
            <a:endParaRPr sz="1500" kern="0">
              <a:solidFill>
                <a:srgbClr val="000099"/>
              </a:solidFill>
              <a:latin typeface="Calibri"/>
              <a:cs typeface="Calibri"/>
            </a:endParaRPr>
          </a:p>
        </p:txBody>
      </p:sp>
      <p:sp>
        <p:nvSpPr>
          <p:cNvPr id="15" name="Isosceles Triangle 14">
            <a:extLst>
              <a:ext uri="{FF2B5EF4-FFF2-40B4-BE49-F238E27FC236}">
                <a16:creationId xmlns:a16="http://schemas.microsoft.com/office/drawing/2014/main" id="{A1D108DF-D50A-20EB-3FA2-3A09074AE54D}"/>
              </a:ext>
            </a:extLst>
          </p:cNvPr>
          <p:cNvSpPr/>
          <p:nvPr/>
        </p:nvSpPr>
        <p:spPr>
          <a:xfrm>
            <a:off x="532513" y="1233705"/>
            <a:ext cx="3200400" cy="23774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ject 6">
            <a:extLst>
              <a:ext uri="{FF2B5EF4-FFF2-40B4-BE49-F238E27FC236}">
                <a16:creationId xmlns:a16="http://schemas.microsoft.com/office/drawing/2014/main" id="{A8AC70FC-FFF0-D905-76B2-9369D8AE2C9E}"/>
              </a:ext>
            </a:extLst>
          </p:cNvPr>
          <p:cNvSpPr txBox="1"/>
          <p:nvPr/>
        </p:nvSpPr>
        <p:spPr>
          <a:xfrm>
            <a:off x="1218503" y="3627451"/>
            <a:ext cx="1646820" cy="248786"/>
          </a:xfrm>
          <a:prstGeom prst="rect">
            <a:avLst/>
          </a:prstGeom>
        </p:spPr>
        <p:txBody>
          <a:bodyPr vert="horz" wrap="square" lIns="0" tIns="43180" rIns="0" bIns="0" rtlCol="0">
            <a:spAutoFit/>
          </a:bodyPr>
          <a:lstStyle/>
          <a:p>
            <a:pPr marL="12700" marR="5080" defTabSz="914400">
              <a:lnSpc>
                <a:spcPts val="1580"/>
              </a:lnSpc>
              <a:spcBef>
                <a:spcPts val="340"/>
              </a:spcBef>
            </a:pPr>
            <a:r>
              <a:rPr sz="1500" b="1" kern="0" spc="120">
                <a:solidFill>
                  <a:srgbClr val="000099"/>
                </a:solidFill>
                <a:latin typeface="Calibri"/>
                <a:cs typeface="Calibri"/>
              </a:rPr>
              <a:t>Signs</a:t>
            </a:r>
            <a:r>
              <a:rPr lang="en-US" sz="1500" b="1" kern="0" spc="254">
                <a:solidFill>
                  <a:srgbClr val="000099"/>
                </a:solidFill>
                <a:latin typeface="Calibri"/>
                <a:cs typeface="Calibri"/>
              </a:rPr>
              <a:t> </a:t>
            </a:r>
            <a:r>
              <a:rPr sz="1500" b="1" kern="0" spc="-25">
                <a:solidFill>
                  <a:srgbClr val="000099"/>
                </a:solidFill>
                <a:latin typeface="Calibri"/>
                <a:cs typeface="Calibri"/>
              </a:rPr>
              <a:t>of </a:t>
            </a:r>
            <a:r>
              <a:rPr sz="1500" b="1" kern="0" spc="70">
                <a:solidFill>
                  <a:srgbClr val="000099"/>
                </a:solidFill>
                <a:latin typeface="Calibri"/>
                <a:cs typeface="Calibri"/>
              </a:rPr>
              <a:t>Rodents</a:t>
            </a:r>
            <a:endParaRPr sz="1500" kern="0">
              <a:solidFill>
                <a:srgbClr val="000099"/>
              </a:solidFill>
              <a:latin typeface="Calibri"/>
              <a:cs typeface="Calibri"/>
            </a:endParaRPr>
          </a:p>
        </p:txBody>
      </p:sp>
      <p:sp>
        <p:nvSpPr>
          <p:cNvPr id="17" name="Isosceles Triangle 16">
            <a:extLst>
              <a:ext uri="{FF2B5EF4-FFF2-40B4-BE49-F238E27FC236}">
                <a16:creationId xmlns:a16="http://schemas.microsoft.com/office/drawing/2014/main" id="{822FDBF4-783B-3F72-98F6-9884CDE066AE}"/>
              </a:ext>
            </a:extLst>
          </p:cNvPr>
          <p:cNvSpPr/>
          <p:nvPr/>
        </p:nvSpPr>
        <p:spPr>
          <a:xfrm>
            <a:off x="8485408" y="1233705"/>
            <a:ext cx="3200400" cy="237744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3E2FB270-1F64-7218-9D14-2CBBE432DBEB}"/>
              </a:ext>
            </a:extLst>
          </p:cNvPr>
          <p:cNvSpPr/>
          <p:nvPr/>
        </p:nvSpPr>
        <p:spPr>
          <a:xfrm>
            <a:off x="4528605" y="1233705"/>
            <a:ext cx="3200400" cy="237744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743A98E-8F51-74ED-E132-29D66AEFAC62}"/>
              </a:ext>
            </a:extLst>
          </p:cNvPr>
          <p:cNvPicPr>
            <a:picLocks noChangeAspect="1"/>
          </p:cNvPicPr>
          <p:nvPr/>
        </p:nvPicPr>
        <p:blipFill>
          <a:blip r:embed="rId4"/>
          <a:stretch>
            <a:fillRect/>
          </a:stretch>
        </p:blipFill>
        <p:spPr>
          <a:xfrm>
            <a:off x="1475439" y="2337442"/>
            <a:ext cx="1318814" cy="1154141"/>
          </a:xfrm>
          <a:prstGeom prst="rect">
            <a:avLst/>
          </a:prstGeom>
        </p:spPr>
      </p:pic>
      <p:pic>
        <p:nvPicPr>
          <p:cNvPr id="1026" name="Picture 2" descr="Australian Roach | Florida ...">
            <a:extLst>
              <a:ext uri="{FF2B5EF4-FFF2-40B4-BE49-F238E27FC236}">
                <a16:creationId xmlns:a16="http://schemas.microsoft.com/office/drawing/2014/main" id="{D725880C-8F9F-2015-341F-6962E0D7F5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133"/>
          <a:stretch/>
        </p:blipFill>
        <p:spPr bwMode="auto">
          <a:xfrm>
            <a:off x="5382226" y="2432364"/>
            <a:ext cx="1508300" cy="10703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D01F61DF-9EEF-A667-762F-D648DE3669E3}"/>
              </a:ext>
            </a:extLst>
          </p:cNvPr>
          <p:cNvPicPr>
            <a:picLocks noChangeAspect="1"/>
          </p:cNvPicPr>
          <p:nvPr/>
        </p:nvPicPr>
        <p:blipFill>
          <a:blip r:embed="rId6"/>
          <a:srcRect l="15877" t="21258" r="16161" b="29078"/>
          <a:stretch/>
        </p:blipFill>
        <p:spPr>
          <a:xfrm>
            <a:off x="9368724" y="2426906"/>
            <a:ext cx="1456918" cy="1064677"/>
          </a:xfrm>
          <a:prstGeom prst="rect">
            <a:avLst/>
          </a:prstGeom>
        </p:spPr>
      </p:pic>
      <p:pic>
        <p:nvPicPr>
          <p:cNvPr id="4" name="Picture 3">
            <a:extLst>
              <a:ext uri="{FF2B5EF4-FFF2-40B4-BE49-F238E27FC236}">
                <a16:creationId xmlns:a16="http://schemas.microsoft.com/office/drawing/2014/main" id="{40E16C6D-117C-B16D-EF69-5630531E2825}"/>
              </a:ext>
            </a:extLst>
          </p:cNvPr>
          <p:cNvPicPr>
            <a:picLocks noChangeAspect="1"/>
          </p:cNvPicPr>
          <p:nvPr/>
        </p:nvPicPr>
        <p:blipFill>
          <a:blip r:embed="rId7"/>
          <a:srcRect l="11667" t="21089" r="10093" b="18309"/>
          <a:stretch/>
        </p:blipFill>
        <p:spPr>
          <a:xfrm>
            <a:off x="589850" y="3881171"/>
            <a:ext cx="3144178" cy="1623569"/>
          </a:xfrm>
          <a:prstGeom prst="rect">
            <a:avLst/>
          </a:prstGeom>
        </p:spPr>
      </p:pic>
      <p:pic>
        <p:nvPicPr>
          <p:cNvPr id="11" name="Picture 10">
            <a:extLst>
              <a:ext uri="{FF2B5EF4-FFF2-40B4-BE49-F238E27FC236}">
                <a16:creationId xmlns:a16="http://schemas.microsoft.com/office/drawing/2014/main" id="{D93888BB-1634-BD15-06BF-0776E923D866}"/>
              </a:ext>
            </a:extLst>
          </p:cNvPr>
          <p:cNvPicPr>
            <a:picLocks noChangeAspect="1"/>
          </p:cNvPicPr>
          <p:nvPr/>
        </p:nvPicPr>
        <p:blipFill>
          <a:blip r:embed="rId8"/>
          <a:srcRect t="17224"/>
          <a:stretch/>
        </p:blipFill>
        <p:spPr>
          <a:xfrm>
            <a:off x="4513339" y="3819208"/>
            <a:ext cx="3230931" cy="1780408"/>
          </a:xfrm>
          <a:prstGeom prst="rect">
            <a:avLst/>
          </a:prstGeom>
        </p:spPr>
      </p:pic>
      <p:pic>
        <p:nvPicPr>
          <p:cNvPr id="12" name="Picture 11">
            <a:extLst>
              <a:ext uri="{FF2B5EF4-FFF2-40B4-BE49-F238E27FC236}">
                <a16:creationId xmlns:a16="http://schemas.microsoft.com/office/drawing/2014/main" id="{861B1931-48A7-AB2D-EBC0-239A544C785D}"/>
              </a:ext>
            </a:extLst>
          </p:cNvPr>
          <p:cNvPicPr>
            <a:picLocks noChangeAspect="1"/>
          </p:cNvPicPr>
          <p:nvPr/>
        </p:nvPicPr>
        <p:blipFill>
          <a:blip r:embed="rId9"/>
          <a:srcRect b="11583"/>
          <a:stretch/>
        </p:blipFill>
        <p:spPr>
          <a:xfrm>
            <a:off x="8485408" y="3859931"/>
            <a:ext cx="3230931" cy="1780408"/>
          </a:xfrm>
          <a:prstGeom prst="rect">
            <a:avLst/>
          </a:prstGeom>
        </p:spPr>
      </p:pic>
    </p:spTree>
    <p:extLst>
      <p:ext uri="{BB962C8B-B14F-4D97-AF65-F5344CB8AC3E}">
        <p14:creationId xmlns:p14="http://schemas.microsoft.com/office/powerpoint/2010/main" val="16996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933BC-9972-8204-7645-A30C110E30B0}"/>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22F91DCC-7008-FF10-6328-498F0756977F}"/>
              </a:ext>
            </a:extLst>
          </p:cNvPr>
          <p:cNvSpPr>
            <a:spLocks noGrp="1"/>
          </p:cNvSpPr>
          <p:nvPr>
            <p:ph type="ftr" sz="quarter" idx="17"/>
          </p:nvPr>
        </p:nvSpPr>
        <p:spPr>
          <a:xfrm>
            <a:off x="439432" y="6548404"/>
            <a:ext cx="11600328" cy="115416"/>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Food Safety Training Presentation © Sodexo 2025. All rights Reserved                                                                                                                                                                                                                                                                                                             </a:t>
            </a:r>
            <a:endParaRPr kumimoji="0" lang="en-US" sz="750" b="0" i="0" u="none" strike="noStrike" kern="1200" cap="none" spc="0" normalizeH="0" baseline="0" noProof="0">
              <a:ln>
                <a:noFill/>
              </a:ln>
              <a:solidFill>
                <a:srgbClr val="2A295C"/>
              </a:solidFill>
              <a:effectLst/>
              <a:uLnTx/>
              <a:uFillTx/>
              <a:latin typeface="Abadi Extra Light" panose="020F0502020204030204" pitchFamily="34" charset="0"/>
              <a:ea typeface="+mn-ea"/>
              <a:cs typeface="+mn-cs"/>
            </a:endParaRPr>
          </a:p>
        </p:txBody>
      </p:sp>
      <p:pic>
        <p:nvPicPr>
          <p:cNvPr id="7" name="Picture 6">
            <a:extLst>
              <a:ext uri="{FF2B5EF4-FFF2-40B4-BE49-F238E27FC236}">
                <a16:creationId xmlns:a16="http://schemas.microsoft.com/office/drawing/2014/main" id="{CC5D7B06-8936-2E2F-63B3-5918ACDC56C9}"/>
              </a:ext>
            </a:extLst>
          </p:cNvPr>
          <p:cNvPicPr>
            <a:picLocks noChangeAspect="1"/>
          </p:cNvPicPr>
          <p:nvPr/>
        </p:nvPicPr>
        <p:blipFill>
          <a:blip r:embed="rId3"/>
          <a:stretch>
            <a:fillRect/>
          </a:stretch>
        </p:blipFill>
        <p:spPr>
          <a:xfrm>
            <a:off x="189954" y="5588976"/>
            <a:ext cx="11600329" cy="845055"/>
          </a:xfrm>
          <a:prstGeom prst="rect">
            <a:avLst/>
          </a:prstGeom>
        </p:spPr>
      </p:pic>
      <p:sp>
        <p:nvSpPr>
          <p:cNvPr id="8" name="Title 5">
            <a:extLst>
              <a:ext uri="{FF2B5EF4-FFF2-40B4-BE49-F238E27FC236}">
                <a16:creationId xmlns:a16="http://schemas.microsoft.com/office/drawing/2014/main" id="{ED225DEA-4A18-F742-D6E6-C1D1A7A418D2}"/>
              </a:ext>
            </a:extLst>
          </p:cNvPr>
          <p:cNvSpPr>
            <a:spLocks noGrp="1"/>
          </p:cNvSpPr>
          <p:nvPr>
            <p:ph type="title"/>
          </p:nvPr>
        </p:nvSpPr>
        <p:spPr>
          <a:xfrm>
            <a:off x="485775" y="198924"/>
            <a:ext cx="10515600" cy="346249"/>
          </a:xfrm>
        </p:spPr>
        <p:txBody>
          <a:bodyPr/>
          <a:lstStyle/>
          <a:p>
            <a:r>
              <a:rPr lang="en-US">
                <a:solidFill>
                  <a:schemeClr val="bg2"/>
                </a:solidFill>
                <a:latin typeface="Sansa Pro Bold" panose="02000603080000020004" pitchFamily="50" charset="0"/>
              </a:rPr>
              <a:t>What is the most effective way to prevent pest infestations?</a:t>
            </a:r>
          </a:p>
        </p:txBody>
      </p:sp>
      <p:sp>
        <p:nvSpPr>
          <p:cNvPr id="6" name="Slide Number Placeholder 5">
            <a:extLst>
              <a:ext uri="{FF2B5EF4-FFF2-40B4-BE49-F238E27FC236}">
                <a16:creationId xmlns:a16="http://schemas.microsoft.com/office/drawing/2014/main" id="{214F228F-31A0-670F-0C37-9CD5A80011A5}"/>
              </a:ext>
            </a:extLst>
          </p:cNvPr>
          <p:cNvSpPr>
            <a:spLocks noGrp="1"/>
          </p:cNvSpPr>
          <p:nvPr>
            <p:ph type="sldNum" sz="quarter" idx="18"/>
          </p:nvPr>
        </p:nvSpPr>
        <p:spPr/>
        <p: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6B54B0F7-55DD-40D6-B7F4-70B586885C0B}" type="slidenum">
              <a:rPr kumimoji="0" lang="en-US" sz="700" b="0" i="0" u="none" strike="noStrike" kern="1200" cap="none" spc="0" normalizeH="0" baseline="0" noProof="0" smtClean="0">
                <a:ln>
                  <a:noFill/>
                </a:ln>
                <a:solidFill>
                  <a:srgbClr val="2A295C"/>
                </a:solidFill>
                <a:effectLst/>
                <a:uLnTx/>
                <a:uFillTx/>
                <a:latin typeface="Arial" panose="020B0604020202020204"/>
                <a:ea typeface="+mn-ea"/>
                <a:cs typeface="+mn-cs"/>
              </a:rPr>
              <a:pPr marL="0" marR="0" lvl="0" indent="0" algn="ctr" defTabSz="609585" rtl="0" eaLnBrk="1" fontAlgn="auto" latinLnBrk="0" hangingPunct="1">
                <a:lnSpc>
                  <a:spcPct val="100000"/>
                </a:lnSpc>
                <a:spcBef>
                  <a:spcPts val="0"/>
                </a:spcBef>
                <a:spcAft>
                  <a:spcPts val="0"/>
                </a:spcAft>
                <a:buClrTx/>
                <a:buSzTx/>
                <a:buFontTx/>
                <a:buNone/>
                <a:tabLst/>
                <a:defRPr/>
              </a:pPr>
              <a:t>9</a:t>
            </a:fld>
            <a:endParaRPr kumimoji="0" lang="en-US" sz="700" b="0" i="0" u="none" strike="noStrike" kern="1200" cap="none" spc="0" normalizeH="0" baseline="0" noProof="0">
              <a:ln>
                <a:noFill/>
              </a:ln>
              <a:solidFill>
                <a:srgbClr val="2A295C"/>
              </a:solidFill>
              <a:effectLst/>
              <a:uLnTx/>
              <a:uFillTx/>
              <a:latin typeface="Arial" panose="020B0604020202020204"/>
              <a:ea typeface="+mn-ea"/>
              <a:cs typeface="+mn-cs"/>
            </a:endParaRPr>
          </a:p>
        </p:txBody>
      </p:sp>
      <p:sp>
        <p:nvSpPr>
          <p:cNvPr id="2" name="Rectangle 3">
            <a:extLst>
              <a:ext uri="{FF2B5EF4-FFF2-40B4-BE49-F238E27FC236}">
                <a16:creationId xmlns:a16="http://schemas.microsoft.com/office/drawing/2014/main" id="{75ECAD40-53E0-E0AC-0958-31D8162C3538}"/>
              </a:ext>
            </a:extLst>
          </p:cNvPr>
          <p:cNvSpPr txBox="1">
            <a:spLocks noChangeArrowheads="1"/>
          </p:cNvSpPr>
          <p:nvPr/>
        </p:nvSpPr>
        <p:spPr bwMode="auto">
          <a:xfrm>
            <a:off x="441731" y="659546"/>
            <a:ext cx="11388566" cy="49831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baseline="0">
                <a:solidFill>
                  <a:srgbClr val="E97635"/>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E97635"/>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E97635"/>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E97635"/>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E97635"/>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buNone/>
            </a:pPr>
            <a:r>
              <a:rPr lang="en-US" sz="2000" b="1" i="0">
                <a:solidFill>
                  <a:srgbClr val="000099"/>
                </a:solidFill>
                <a:effectLst/>
                <a:latin typeface="+mn-lt"/>
              </a:rPr>
              <a:t>The most effective way to manage a pest infestation is to prevent it before it starts. There are three primary methods to prevent and control the presence of insects, rodents, and other pests:</a:t>
            </a:r>
          </a:p>
          <a:p>
            <a:pPr marL="0" indent="0" algn="l">
              <a:lnSpc>
                <a:spcPct val="100000"/>
              </a:lnSpc>
              <a:spcBef>
                <a:spcPts val="600"/>
              </a:spcBef>
              <a:spcAft>
                <a:spcPts val="0"/>
              </a:spcAft>
              <a:buClrTx/>
            </a:pPr>
            <a:r>
              <a:rPr lang="en-US" sz="1800" i="0">
                <a:solidFill>
                  <a:srgbClr val="000099"/>
                </a:solidFill>
                <a:effectLst/>
                <a:latin typeface="+mn-lt"/>
              </a:rPr>
              <a:t>1. Deny Pests Access (Exclusion)</a:t>
            </a:r>
          </a:p>
          <a:p>
            <a:pPr marL="285750" lvl="1" indent="-285750">
              <a:spcBef>
                <a:spcPts val="600"/>
              </a:spcBef>
              <a:spcAft>
                <a:spcPts val="0"/>
              </a:spcAft>
              <a:buClrTx/>
              <a:buFont typeface="Wingdings" panose="05000000000000000000" pitchFamily="2" charset="2"/>
              <a:buChar char="Ø"/>
            </a:pPr>
            <a:r>
              <a:rPr lang="en-US" sz="1600" b="0" i="0">
                <a:solidFill>
                  <a:srgbClr val="000099"/>
                </a:solidFill>
                <a:effectLst/>
                <a:latin typeface="+mn-lt"/>
              </a:rPr>
              <a:t>To prevent pests from entering your establishment, it's important to eliminate potential entry points. This includes sealing holes in walls and ensuring doors remain closed as much as possible. </a:t>
            </a:r>
          </a:p>
          <a:p>
            <a:pPr marL="285750" indent="-285750" algn="l">
              <a:lnSpc>
                <a:spcPct val="100000"/>
              </a:lnSpc>
              <a:spcBef>
                <a:spcPts val="600"/>
              </a:spcBef>
              <a:spcAft>
                <a:spcPts val="0"/>
              </a:spcAft>
              <a:buClrTx/>
              <a:buFont typeface="Wingdings" panose="05000000000000000000" pitchFamily="2" charset="2"/>
              <a:buChar char="Ø"/>
            </a:pPr>
            <a:r>
              <a:rPr lang="en-US" sz="1600" b="0" i="0">
                <a:solidFill>
                  <a:srgbClr val="000099"/>
                </a:solidFill>
                <a:effectLst/>
                <a:latin typeface="+mn-lt"/>
              </a:rPr>
              <a:t>Additionally, inspecting food shipments for signs of pests and rodents can further help keep these unwanted visitors out.</a:t>
            </a:r>
          </a:p>
          <a:p>
            <a:pPr marL="0" indent="0" algn="l">
              <a:lnSpc>
                <a:spcPct val="100000"/>
              </a:lnSpc>
              <a:spcBef>
                <a:spcPts val="600"/>
              </a:spcBef>
              <a:spcAft>
                <a:spcPts val="0"/>
              </a:spcAft>
              <a:buClrTx/>
            </a:pPr>
            <a:endParaRPr lang="en-US" sz="1600" b="0" i="0">
              <a:solidFill>
                <a:srgbClr val="000099"/>
              </a:solidFill>
              <a:effectLst/>
              <a:latin typeface="+mn-lt"/>
            </a:endParaRPr>
          </a:p>
          <a:p>
            <a:pPr marL="0" indent="0" algn="l">
              <a:lnSpc>
                <a:spcPct val="100000"/>
              </a:lnSpc>
              <a:spcBef>
                <a:spcPts val="600"/>
              </a:spcBef>
              <a:spcAft>
                <a:spcPts val="0"/>
              </a:spcAft>
            </a:pPr>
            <a:r>
              <a:rPr lang="en-US" sz="1800" i="0">
                <a:solidFill>
                  <a:srgbClr val="000099"/>
                </a:solidFill>
                <a:effectLst/>
                <a:latin typeface="+mn-lt"/>
              </a:rPr>
              <a:t>2. Eliminate Sources of Food, Water, and Shelter</a:t>
            </a:r>
            <a:endParaRPr lang="en-US" sz="1800" b="0" i="0">
              <a:solidFill>
                <a:srgbClr val="000099"/>
              </a:solidFill>
              <a:effectLst/>
              <a:latin typeface="+mn-lt"/>
            </a:endParaRPr>
          </a:p>
          <a:p>
            <a:pPr marL="285750" indent="-285750" algn="l">
              <a:lnSpc>
                <a:spcPct val="100000"/>
              </a:lnSpc>
              <a:spcBef>
                <a:spcPts val="600"/>
              </a:spcBef>
              <a:spcAft>
                <a:spcPts val="0"/>
              </a:spcAft>
              <a:buClrTx/>
              <a:buFont typeface="Wingdings" panose="05000000000000000000" pitchFamily="2" charset="2"/>
              <a:buChar char="Ø"/>
            </a:pPr>
            <a:r>
              <a:rPr lang="en-US" sz="1600" b="0" i="0">
                <a:solidFill>
                  <a:srgbClr val="000099"/>
                </a:solidFill>
                <a:effectLst/>
                <a:latin typeface="+mn-lt"/>
              </a:rPr>
              <a:t>Pests are constantly searching for food, water, and shelter. By removing these essentials, you can deter them from entering and staying in your </a:t>
            </a:r>
            <a:r>
              <a:rPr lang="en-US" sz="1600" b="0">
                <a:solidFill>
                  <a:srgbClr val="000099"/>
                </a:solidFill>
                <a:latin typeface="+mn-lt"/>
              </a:rPr>
              <a:t>food establishment/foodservice operations</a:t>
            </a:r>
            <a:r>
              <a:rPr lang="en-US" sz="1600" b="0" i="0">
                <a:solidFill>
                  <a:srgbClr val="000099"/>
                </a:solidFill>
                <a:effectLst/>
                <a:latin typeface="+mn-lt"/>
              </a:rPr>
              <a:t>. </a:t>
            </a:r>
          </a:p>
          <a:p>
            <a:pPr marL="0" indent="0" eaLnBrk="1" fontAlgn="auto" hangingPunct="1">
              <a:lnSpc>
                <a:spcPct val="100000"/>
              </a:lnSpc>
              <a:spcBef>
                <a:spcPts val="600"/>
              </a:spcBef>
              <a:spcAft>
                <a:spcPts val="0"/>
              </a:spcAft>
              <a:buClrTx/>
              <a:buSzTx/>
              <a:defRPr/>
            </a:pPr>
            <a:endParaRPr lang="en-US" sz="1800">
              <a:solidFill>
                <a:srgbClr val="000099"/>
              </a:solidFill>
              <a:latin typeface="Arial" panose="020B0604020202020204"/>
              <a:ea typeface="+mn-ea"/>
              <a:cs typeface="+mn-cs"/>
            </a:endParaRPr>
          </a:p>
          <a:p>
            <a:pPr marL="0" marR="0" lvl="0" indent="0" algn="l" defTabSz="609585">
              <a:lnSpc>
                <a:spcPct val="100000"/>
              </a:lnSpc>
              <a:spcBef>
                <a:spcPts val="600"/>
              </a:spcBef>
              <a:spcAft>
                <a:spcPts val="0"/>
              </a:spcAft>
              <a:buClrTx/>
              <a:buSzTx/>
              <a:tabLst/>
              <a:defRPr/>
            </a:pPr>
            <a:r>
              <a:rPr lang="en-US" sz="1800">
                <a:solidFill>
                  <a:srgbClr val="000099"/>
                </a:solidFill>
                <a:latin typeface="Arial" panose="020B0604020202020204"/>
                <a:ea typeface="+mn-ea"/>
                <a:cs typeface="+mn-cs"/>
              </a:rPr>
              <a:t>3. Work with Licensed Pest Control Operator</a:t>
            </a:r>
            <a:endParaRPr lang="en-US" sz="1800">
              <a:solidFill>
                <a:srgbClr val="000099"/>
              </a:solidFill>
              <a:latin typeface="Arial" panose="020B0604020202020204"/>
              <a:ea typeface="+mn-ea"/>
              <a:cs typeface="Arial"/>
            </a:endParaRPr>
          </a:p>
          <a:p>
            <a:pPr marL="285750" marR="0" lvl="0" indent="-285750" algn="l" defTabSz="609585"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a:ln>
                  <a:noFill/>
                </a:ln>
                <a:solidFill>
                  <a:srgbClr val="000099"/>
                </a:solidFill>
                <a:effectLst/>
                <a:uLnTx/>
                <a:uFillTx/>
                <a:latin typeface="Arial" panose="020B0604020202020204"/>
                <a:ea typeface="+mn-ea"/>
                <a:cs typeface="+mn-cs"/>
              </a:rPr>
              <a:t>Working with a pest control operator is vital for safely eliminating pest infestations in your food establishment/foodservice operations. These professionals have the expertise to identify pests and assess the problem's severity.   </a:t>
            </a:r>
          </a:p>
          <a:p>
            <a:pPr marL="285750" indent="-285750" algn="l">
              <a:lnSpc>
                <a:spcPct val="100000"/>
              </a:lnSpc>
              <a:spcBef>
                <a:spcPts val="0"/>
              </a:spcBef>
              <a:buClrTx/>
              <a:buFont typeface="Wingdings" panose="05000000000000000000" pitchFamily="2" charset="2"/>
              <a:buChar char="Ø"/>
            </a:pPr>
            <a:endParaRPr lang="en-US" sz="1800" b="0" i="0">
              <a:solidFill>
                <a:srgbClr val="000099"/>
              </a:solidFill>
              <a:effectLst/>
              <a:latin typeface="+mn-lt"/>
            </a:endParaRPr>
          </a:p>
          <a:p>
            <a:pPr marL="0" indent="0" algn="l">
              <a:lnSpc>
                <a:spcPct val="100000"/>
              </a:lnSpc>
              <a:spcBef>
                <a:spcPts val="0"/>
              </a:spcBef>
            </a:pPr>
            <a:r>
              <a:rPr lang="en-US" sz="1800" b="0" i="0">
                <a:solidFill>
                  <a:schemeClr val="tx1"/>
                </a:solidFill>
                <a:effectLst/>
                <a:latin typeface="+mn-lt"/>
              </a:rPr>
              <a:t> </a:t>
            </a:r>
          </a:p>
        </p:txBody>
      </p:sp>
    </p:spTree>
    <p:extLst>
      <p:ext uri="{BB962C8B-B14F-4D97-AF65-F5344CB8AC3E}">
        <p14:creationId xmlns:p14="http://schemas.microsoft.com/office/powerpoint/2010/main" val="27346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2" id="{2094B5C1-F468-43AA-BCEA-3F4D62947D92}" vid="{E3C9C868-3311-4BE7-8D58-750DCB0D8772}"/>
    </a:ext>
  </a:extLst>
</a:theme>
</file>

<file path=ppt/theme/theme2.xml><?xml version="1.0" encoding="utf-8"?>
<a:theme xmlns:a="http://schemas.openxmlformats.org/drawingml/2006/main" name="1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2" id="{2094B5C1-F468-43AA-BCEA-3F4D62947D92}" vid="{E3C9C868-3311-4BE7-8D58-750DCB0D8772}"/>
    </a:ext>
  </a:extLst>
</a:theme>
</file>

<file path=ppt/theme/theme3.xml><?xml version="1.0" encoding="utf-8"?>
<a:theme xmlns:a="http://schemas.openxmlformats.org/drawingml/2006/main" name="2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4" id="{696E69CC-557A-4A5D-A7EE-14BAD288C655}" vid="{D504DE38-3725-4BA9-AF98-844D57126A0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59D0F1E11C8E4D8540DF5B4C71CFC9" ma:contentTypeVersion="11" ma:contentTypeDescription="Create a new document." ma:contentTypeScope="" ma:versionID="4a6d406e6b9d65e31de5e109ce2a286d">
  <xsd:schema xmlns:xsd="http://www.w3.org/2001/XMLSchema" xmlns:xs="http://www.w3.org/2001/XMLSchema" xmlns:p="http://schemas.microsoft.com/office/2006/metadata/properties" xmlns:ns1="http://schemas.microsoft.com/sharepoint/v3" xmlns:ns2="fbe1f94f-e740-4e4f-95ff-9cf0e1eedf68" xmlns:ns3="0a5da9c3-26f3-4bdf-963b-b90da8fa6df2" targetNamespace="http://schemas.microsoft.com/office/2006/metadata/properties" ma:root="true" ma:fieldsID="1982fe18a8e3113583002dacd3512f0f" ns1:_="" ns2:_="" ns3:_="">
    <xsd:import namespace="http://schemas.microsoft.com/sharepoint/v3"/>
    <xsd:import namespace="fbe1f94f-e740-4e4f-95ff-9cf0e1eedf68"/>
    <xsd:import namespace="0a5da9c3-26f3-4bdf-963b-b90da8fa6df2"/>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e1f94f-e740-4e4f-95ff-9cf0e1eedf6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5da9c3-26f3-4bdf-963b-b90da8fa6df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0a5da9c3-26f3-4bdf-963b-b90da8fa6df2">
      <UserInfo>
        <DisplayName>Petrino, Jean</DisplayName>
        <AccountId>224</AccountId>
        <AccountType/>
      </UserInfo>
      <UserInfo>
        <DisplayName>Subiela, Gustavo</DisplayName>
        <AccountId>7132</AccountId>
        <AccountType/>
      </UserInfo>
      <UserInfo>
        <DisplayName>McBride, Melissa</DisplayName>
        <AccountId>7133</AccountId>
        <AccountType/>
      </UserInfo>
    </SharedWithUsers>
  </documentManagement>
</p:properties>
</file>

<file path=customXml/itemProps1.xml><?xml version="1.0" encoding="utf-8"?>
<ds:datastoreItem xmlns:ds="http://schemas.openxmlformats.org/officeDocument/2006/customXml" ds:itemID="{2E58A3EA-10C1-407F-804B-902B63982B16}">
  <ds:schemaRefs>
    <ds:schemaRef ds:uri="0a5da9c3-26f3-4bdf-963b-b90da8fa6df2"/>
    <ds:schemaRef ds:uri="fbe1f94f-e740-4e4f-95ff-9cf0e1eedf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446A46-B879-4088-BF07-87035ED0AE14}">
  <ds:schemaRefs>
    <ds:schemaRef ds:uri="http://schemas.microsoft.com/sharepoint/v3/contenttype/forms"/>
  </ds:schemaRefs>
</ds:datastoreItem>
</file>

<file path=customXml/itemProps3.xml><?xml version="1.0" encoding="utf-8"?>
<ds:datastoreItem xmlns:ds="http://schemas.openxmlformats.org/officeDocument/2006/customXml" ds:itemID="{334D6516-A6D4-42A5-A6BB-D1241EE41A68}">
  <ds:schemaRefs>
    <ds:schemaRef ds:uri="0a5da9c3-26f3-4bdf-963b-b90da8fa6df2"/>
    <ds:schemaRef ds:uri="fbe1f94f-e740-4e4f-95ff-9cf0e1eedf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220210 PPT_Template_EN_Final - 3</Template>
  <TotalTime>1</TotalTime>
  <Words>1787</Words>
  <Application>Microsoft Office PowerPoint</Application>
  <PresentationFormat>Widescreen</PresentationFormat>
  <Paragraphs>210</Paragraphs>
  <Slides>16</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ＭＳ Ｐゴシック</vt:lpstr>
      <vt:lpstr>Abadi Extra Light</vt:lpstr>
      <vt:lpstr>Arial</vt:lpstr>
      <vt:lpstr>Arial Narrow</vt:lpstr>
      <vt:lpstr>Calibri</vt:lpstr>
      <vt:lpstr>Sansa Pro Bold</vt:lpstr>
      <vt:lpstr>Source Sans Pro</vt:lpstr>
      <vt:lpstr>Wingdings</vt:lpstr>
      <vt:lpstr>Theme1</vt:lpstr>
      <vt:lpstr>1_Theme1</vt:lpstr>
      <vt:lpstr>2_Theme1</vt:lpstr>
      <vt:lpstr>PowerPoint Presentation</vt:lpstr>
      <vt:lpstr>Pest Control</vt:lpstr>
      <vt:lpstr>PowerPoint Presentation</vt:lpstr>
      <vt:lpstr>What is a pest?</vt:lpstr>
      <vt:lpstr>What are the food hazards associated with pests?</vt:lpstr>
      <vt:lpstr>What are some of the risks associated with pests?</vt:lpstr>
      <vt:lpstr>PowerPoint Presentation</vt:lpstr>
      <vt:lpstr>Signs of Pest Activity</vt:lpstr>
      <vt:lpstr>What is the most effective way to prevent pest infestations?</vt:lpstr>
      <vt:lpstr>Reporting &amp; Pest Control Procedure</vt:lpstr>
      <vt:lpstr>Reporting &amp; Pest Control Procedure</vt:lpstr>
      <vt:lpstr>Conclusion</vt:lpstr>
      <vt:lpstr>PowerPoint Presentation</vt:lpstr>
      <vt:lpstr>Knowledge Check: Pest Control</vt:lpstr>
      <vt:lpstr>Knowledge Check: Pest Control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Tadatada, Napoleon</dc:creator>
  <cp:lastModifiedBy>Stamets, Michael</cp:lastModifiedBy>
  <cp:revision>2</cp:revision>
  <dcterms:created xsi:type="dcterms:W3CDTF">2022-06-02T18:47:37Z</dcterms:created>
  <dcterms:modified xsi:type="dcterms:W3CDTF">2025-09-12T20:08:00Z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0x0101006459D0F1E11C8E4D8540DF5B4C71CFC9</vt:lpwstr>
  </property>
</Properties>
</file>